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Override PartName="/ppt/notesSlides/notesSlide27.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1"/>
  </p:notesMasterIdLst>
  <p:sldIdLst>
    <p:sldId id="256" r:id="rId2"/>
    <p:sldId id="259" r:id="rId3"/>
    <p:sldId id="260" r:id="rId4"/>
    <p:sldId id="261" r:id="rId5"/>
    <p:sldId id="262" r:id="rId6"/>
    <p:sldId id="289" r:id="rId7"/>
    <p:sldId id="263" r:id="rId8"/>
    <p:sldId id="266" r:id="rId9"/>
    <p:sldId id="264" r:id="rId10"/>
    <p:sldId id="265" r:id="rId11"/>
    <p:sldId id="284" r:id="rId12"/>
    <p:sldId id="267" r:id="rId13"/>
    <p:sldId id="268" r:id="rId14"/>
    <p:sldId id="269" r:id="rId15"/>
    <p:sldId id="270" r:id="rId16"/>
    <p:sldId id="272" r:id="rId17"/>
    <p:sldId id="273" r:id="rId18"/>
    <p:sldId id="271" r:id="rId19"/>
    <p:sldId id="291" r:id="rId20"/>
    <p:sldId id="288" r:id="rId21"/>
    <p:sldId id="290" r:id="rId22"/>
    <p:sldId id="258" r:id="rId23"/>
    <p:sldId id="292" r:id="rId24"/>
    <p:sldId id="293" r:id="rId25"/>
    <p:sldId id="294" r:id="rId26"/>
    <p:sldId id="287" r:id="rId27"/>
    <p:sldId id="285" r:id="rId28"/>
    <p:sldId id="274" r:id="rId29"/>
    <p:sldId id="275" r:id="rId30"/>
    <p:sldId id="295" r:id="rId31"/>
    <p:sldId id="296" r:id="rId32"/>
    <p:sldId id="276" r:id="rId33"/>
    <p:sldId id="277" r:id="rId34"/>
    <p:sldId id="278" r:id="rId35"/>
    <p:sldId id="279" r:id="rId36"/>
    <p:sldId id="280" r:id="rId37"/>
    <p:sldId id="281" r:id="rId38"/>
    <p:sldId id="282" r:id="rId39"/>
    <p:sldId id="283" r:id="rId4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varScale="1">
        <p:scale>
          <a:sx n="72" d="100"/>
          <a:sy n="72" d="100"/>
        </p:scale>
        <p:origin x="-1104" y="-10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1992"/>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png>
</file>

<file path=ppt/media/image10.png>
</file>

<file path=ppt/media/image11.png>
</file>

<file path=ppt/media/image12.png>
</file>

<file path=ppt/media/image13.jpe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6898D0C-A0FF-4F70-847D-3E8304343A27}" type="datetimeFigureOut">
              <a:rPr lang="en-US" smtClean="0"/>
              <a:pPr/>
              <a:t>12/29/2018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1A01D0D-BF2C-48D3-A2A1-C367E2A375E3}"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4577" name="Rectangle 1"/>
          <p:cNvSpPr>
            <a:spLocks noGrp="1" noRot="1" noChangeAspect="1" noChangeArrowheads="1" noTextEdit="1"/>
          </p:cNvSpPr>
          <p:nvPr>
            <p:ph type="sldImg"/>
          </p:nvPr>
        </p:nvSpPr>
        <p:spPr bwMode="auto">
          <a:xfrm>
            <a:off x="0" y="303213"/>
            <a:ext cx="1588" cy="1587"/>
          </a:xfrm>
          <a:prstGeom prst="rect">
            <a:avLst/>
          </a:prstGeom>
          <a:solidFill>
            <a:srgbClr val="FFFFFF"/>
          </a:solidFill>
          <a:ln>
            <a:solidFill>
              <a:srgbClr val="000000"/>
            </a:solidFill>
            <a:miter lim="800000"/>
            <a:headEnd/>
            <a:tailEnd/>
          </a:ln>
        </p:spPr>
      </p:sp>
      <p:sp>
        <p:nvSpPr>
          <p:cNvPr id="24578" name="Rectangle 2"/>
          <p:cNvSpPr txBox="1">
            <a:spLocks noGrp="1" noChangeArrowheads="1"/>
          </p:cNvSpPr>
          <p:nvPr>
            <p:ph type="body" idx="1"/>
          </p:nvPr>
        </p:nvSpPr>
        <p:spPr bwMode="auto">
          <a:xfrm>
            <a:off x="503238" y="4316413"/>
            <a:ext cx="5856287" cy="4060825"/>
          </a:xfrm>
          <a:prstGeom prst="rect">
            <a:avLst/>
          </a:prstGeom>
          <a:noFill/>
          <a:ln>
            <a:miter lim="800000"/>
            <a:headEnd/>
            <a:tailEnd/>
          </a:ln>
        </p:spPr>
        <p:txBody>
          <a:bodyPr wrap="none" anchor="ct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3793" name="Rectangle 1"/>
          <p:cNvSpPr>
            <a:spLocks noGrp="1" noRot="1" noChangeAspect="1" noChangeArrowheads="1" noTextEdit="1"/>
          </p:cNvSpPr>
          <p:nvPr>
            <p:ph type="sldImg"/>
          </p:nvPr>
        </p:nvSpPr>
        <p:spPr bwMode="auto">
          <a:xfrm>
            <a:off x="-10348913" y="303213"/>
            <a:ext cx="20699413" cy="15525750"/>
          </a:xfrm>
          <a:prstGeom prst="rect">
            <a:avLst/>
          </a:prstGeom>
          <a:solidFill>
            <a:srgbClr val="FFFFFF"/>
          </a:solidFill>
          <a:ln>
            <a:solidFill>
              <a:srgbClr val="000000"/>
            </a:solidFill>
            <a:miter lim="800000"/>
            <a:headEnd/>
            <a:tailEnd/>
          </a:ln>
        </p:spPr>
      </p:sp>
      <p:sp>
        <p:nvSpPr>
          <p:cNvPr id="33794" name="Rectangle 2"/>
          <p:cNvSpPr txBox="1">
            <a:spLocks noGrp="1" noChangeArrowheads="1"/>
          </p:cNvSpPr>
          <p:nvPr>
            <p:ph type="body" idx="1"/>
          </p:nvPr>
        </p:nvSpPr>
        <p:spPr bwMode="auto">
          <a:xfrm>
            <a:off x="503238" y="4316413"/>
            <a:ext cx="5856287" cy="4060825"/>
          </a:xfrm>
          <a:prstGeom prst="rect">
            <a:avLst/>
          </a:prstGeom>
          <a:noFill/>
          <a:ln>
            <a:miter lim="800000"/>
            <a:headEnd/>
            <a:tailEnd/>
          </a:ln>
        </p:spPr>
        <p:txBody>
          <a:bodyPr wrap="none" anchor="ct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4817" name="Rectangle 1"/>
          <p:cNvSpPr>
            <a:spLocks noGrp="1" noRot="1" noChangeAspect="1" noChangeArrowheads="1" noTextEdit="1"/>
          </p:cNvSpPr>
          <p:nvPr>
            <p:ph type="sldImg"/>
          </p:nvPr>
        </p:nvSpPr>
        <p:spPr bwMode="auto">
          <a:xfrm>
            <a:off x="-10348913" y="303213"/>
            <a:ext cx="20699413" cy="15525750"/>
          </a:xfrm>
          <a:prstGeom prst="rect">
            <a:avLst/>
          </a:prstGeom>
          <a:solidFill>
            <a:srgbClr val="FFFFFF"/>
          </a:solidFill>
          <a:ln>
            <a:solidFill>
              <a:srgbClr val="000000"/>
            </a:solidFill>
            <a:miter lim="800000"/>
            <a:headEnd/>
            <a:tailEnd/>
          </a:ln>
        </p:spPr>
      </p:sp>
      <p:sp>
        <p:nvSpPr>
          <p:cNvPr id="34818" name="Rectangle 2"/>
          <p:cNvSpPr txBox="1">
            <a:spLocks noGrp="1" noChangeArrowheads="1"/>
          </p:cNvSpPr>
          <p:nvPr>
            <p:ph type="body" idx="1"/>
          </p:nvPr>
        </p:nvSpPr>
        <p:spPr bwMode="auto">
          <a:xfrm>
            <a:off x="503238" y="4316413"/>
            <a:ext cx="5856287" cy="4060825"/>
          </a:xfrm>
          <a:prstGeom prst="rect">
            <a:avLst/>
          </a:prstGeom>
          <a:noFill/>
          <a:ln>
            <a:miter lim="800000"/>
            <a:headEnd/>
            <a:tailEnd/>
          </a:ln>
        </p:spPr>
        <p:txBody>
          <a:bodyPr wrap="none" anchor="ct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5841" name="Rectangle 1"/>
          <p:cNvSpPr>
            <a:spLocks noGrp="1" noRot="1" noChangeAspect="1" noChangeArrowheads="1" noTextEdit="1"/>
          </p:cNvSpPr>
          <p:nvPr>
            <p:ph type="sldImg"/>
          </p:nvPr>
        </p:nvSpPr>
        <p:spPr bwMode="auto">
          <a:xfrm>
            <a:off x="-10348913" y="303213"/>
            <a:ext cx="20699413" cy="15525750"/>
          </a:xfrm>
          <a:prstGeom prst="rect">
            <a:avLst/>
          </a:prstGeom>
          <a:solidFill>
            <a:srgbClr val="FFFFFF"/>
          </a:solidFill>
          <a:ln>
            <a:solidFill>
              <a:srgbClr val="000000"/>
            </a:solidFill>
            <a:miter lim="800000"/>
            <a:headEnd/>
            <a:tailEnd/>
          </a:ln>
        </p:spPr>
      </p:sp>
      <p:sp>
        <p:nvSpPr>
          <p:cNvPr id="35842" name="Rectangle 2"/>
          <p:cNvSpPr txBox="1">
            <a:spLocks noGrp="1" noChangeArrowheads="1"/>
          </p:cNvSpPr>
          <p:nvPr>
            <p:ph type="body" idx="1"/>
          </p:nvPr>
        </p:nvSpPr>
        <p:spPr bwMode="auto">
          <a:xfrm>
            <a:off x="503238" y="4316413"/>
            <a:ext cx="5856287" cy="4060825"/>
          </a:xfrm>
          <a:prstGeom prst="rect">
            <a:avLst/>
          </a:prstGeom>
          <a:noFill/>
          <a:ln>
            <a:miter lim="800000"/>
            <a:headEnd/>
            <a:tailEnd/>
          </a:ln>
        </p:spPr>
        <p:txBody>
          <a:bodyPr wrap="none" anchor="ct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7889" name="Rectangle 1"/>
          <p:cNvSpPr>
            <a:spLocks noGrp="1" noRot="1" noChangeAspect="1" noChangeArrowheads="1" noTextEdit="1"/>
          </p:cNvSpPr>
          <p:nvPr>
            <p:ph type="sldImg"/>
          </p:nvPr>
        </p:nvSpPr>
        <p:spPr bwMode="auto">
          <a:xfrm>
            <a:off x="-10348913" y="303213"/>
            <a:ext cx="20699413" cy="15525750"/>
          </a:xfrm>
          <a:prstGeom prst="rect">
            <a:avLst/>
          </a:prstGeom>
          <a:solidFill>
            <a:srgbClr val="FFFFFF"/>
          </a:solidFill>
          <a:ln>
            <a:solidFill>
              <a:srgbClr val="000000"/>
            </a:solidFill>
            <a:miter lim="800000"/>
            <a:headEnd/>
            <a:tailEnd/>
          </a:ln>
        </p:spPr>
      </p:sp>
      <p:sp>
        <p:nvSpPr>
          <p:cNvPr id="37890" name="Rectangle 2"/>
          <p:cNvSpPr txBox="1">
            <a:spLocks noGrp="1" noChangeArrowheads="1"/>
          </p:cNvSpPr>
          <p:nvPr>
            <p:ph type="body" idx="1"/>
          </p:nvPr>
        </p:nvSpPr>
        <p:spPr bwMode="auto">
          <a:xfrm>
            <a:off x="503238" y="4316413"/>
            <a:ext cx="5856287" cy="4060825"/>
          </a:xfrm>
          <a:prstGeom prst="rect">
            <a:avLst/>
          </a:prstGeom>
          <a:noFill/>
          <a:ln>
            <a:miter lim="800000"/>
            <a:headEnd/>
            <a:tailEnd/>
          </a:ln>
        </p:spPr>
        <p:txBody>
          <a:bodyPr wrap="none" anchor="ct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8913" name="Rectangle 1"/>
          <p:cNvSpPr>
            <a:spLocks noGrp="1" noRot="1" noChangeAspect="1" noChangeArrowheads="1" noTextEdit="1"/>
          </p:cNvSpPr>
          <p:nvPr>
            <p:ph type="sldImg"/>
          </p:nvPr>
        </p:nvSpPr>
        <p:spPr bwMode="auto">
          <a:xfrm>
            <a:off x="-10348913" y="303213"/>
            <a:ext cx="20699413" cy="15525750"/>
          </a:xfrm>
          <a:prstGeom prst="rect">
            <a:avLst/>
          </a:prstGeom>
          <a:solidFill>
            <a:srgbClr val="FFFFFF"/>
          </a:solidFill>
          <a:ln>
            <a:solidFill>
              <a:srgbClr val="000000"/>
            </a:solidFill>
            <a:miter lim="800000"/>
            <a:headEnd/>
            <a:tailEnd/>
          </a:ln>
        </p:spPr>
      </p:sp>
      <p:sp>
        <p:nvSpPr>
          <p:cNvPr id="38914" name="Rectangle 2"/>
          <p:cNvSpPr txBox="1">
            <a:spLocks noGrp="1" noChangeArrowheads="1"/>
          </p:cNvSpPr>
          <p:nvPr>
            <p:ph type="body" idx="1"/>
          </p:nvPr>
        </p:nvSpPr>
        <p:spPr bwMode="auto">
          <a:xfrm>
            <a:off x="503238" y="4316413"/>
            <a:ext cx="5856287" cy="4060825"/>
          </a:xfrm>
          <a:prstGeom prst="rect">
            <a:avLst/>
          </a:prstGeom>
          <a:noFill/>
          <a:ln>
            <a:miter lim="800000"/>
            <a:headEnd/>
            <a:tailEnd/>
          </a:ln>
        </p:spPr>
        <p:txBody>
          <a:bodyPr wrap="none" anchor="ct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6865" name="Rectangle 1"/>
          <p:cNvSpPr>
            <a:spLocks noGrp="1" noRot="1" noChangeAspect="1" noChangeArrowheads="1" noTextEdit="1"/>
          </p:cNvSpPr>
          <p:nvPr>
            <p:ph type="sldImg"/>
          </p:nvPr>
        </p:nvSpPr>
        <p:spPr bwMode="auto">
          <a:xfrm>
            <a:off x="-10348913" y="303213"/>
            <a:ext cx="20699413" cy="15525750"/>
          </a:xfrm>
          <a:prstGeom prst="rect">
            <a:avLst/>
          </a:prstGeom>
          <a:solidFill>
            <a:srgbClr val="FFFFFF"/>
          </a:solidFill>
          <a:ln>
            <a:solidFill>
              <a:srgbClr val="000000"/>
            </a:solidFill>
            <a:miter lim="800000"/>
            <a:headEnd/>
            <a:tailEnd/>
          </a:ln>
        </p:spPr>
      </p:sp>
      <p:sp>
        <p:nvSpPr>
          <p:cNvPr id="36866" name="Rectangle 2"/>
          <p:cNvSpPr txBox="1">
            <a:spLocks noGrp="1" noChangeArrowheads="1"/>
          </p:cNvSpPr>
          <p:nvPr>
            <p:ph type="body" idx="1"/>
          </p:nvPr>
        </p:nvSpPr>
        <p:spPr bwMode="auto">
          <a:xfrm>
            <a:off x="503238" y="4316413"/>
            <a:ext cx="5856287" cy="4060825"/>
          </a:xfrm>
          <a:prstGeom prst="rect">
            <a:avLst/>
          </a:prstGeom>
          <a:noFill/>
          <a:ln>
            <a:miter lim="800000"/>
            <a:headEnd/>
            <a:tailEnd/>
          </a:ln>
        </p:spPr>
        <p:txBody>
          <a:bodyPr wrap="none" anchor="ct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1A01D0D-BF2C-48D3-A2A1-C367E2A375E3}" type="slidenum">
              <a:rPr lang="en-US" smtClean="0"/>
              <a:pPr/>
              <a:t>26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p:cNvSpPr>
            <a:spLocks noGrp="1" noRot="1" noChangeAspect="1" noChangeArrowheads="1" noTextEdit="1"/>
          </p:cNvSpPr>
          <p:nvPr>
            <p:ph type="sldImg"/>
          </p:nvPr>
        </p:nvSpPr>
        <p:spPr>
          <a:ln/>
        </p:spPr>
      </p:sp>
      <p:sp>
        <p:nvSpPr>
          <p:cNvPr id="10547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9937" name="Rectangle 1"/>
          <p:cNvSpPr>
            <a:spLocks noGrp="1" noRot="1" noChangeAspect="1" noChangeArrowheads="1" noTextEdit="1"/>
          </p:cNvSpPr>
          <p:nvPr>
            <p:ph type="sldImg"/>
          </p:nvPr>
        </p:nvSpPr>
        <p:spPr bwMode="auto">
          <a:xfrm>
            <a:off x="-10348913" y="303213"/>
            <a:ext cx="20699413" cy="15525750"/>
          </a:xfrm>
          <a:prstGeom prst="rect">
            <a:avLst/>
          </a:prstGeom>
          <a:solidFill>
            <a:srgbClr val="FFFFFF"/>
          </a:solidFill>
          <a:ln>
            <a:solidFill>
              <a:srgbClr val="000000"/>
            </a:solidFill>
            <a:miter lim="800000"/>
            <a:headEnd/>
            <a:tailEnd/>
          </a:ln>
        </p:spPr>
      </p:sp>
      <p:sp>
        <p:nvSpPr>
          <p:cNvPr id="39938" name="Rectangle 2"/>
          <p:cNvSpPr txBox="1">
            <a:spLocks noGrp="1" noChangeArrowheads="1"/>
          </p:cNvSpPr>
          <p:nvPr>
            <p:ph type="body" idx="1"/>
          </p:nvPr>
        </p:nvSpPr>
        <p:spPr bwMode="auto">
          <a:xfrm>
            <a:off x="503238" y="4316413"/>
            <a:ext cx="5856287" cy="4060825"/>
          </a:xfrm>
          <a:prstGeom prst="rect">
            <a:avLst/>
          </a:prstGeom>
          <a:noFill/>
          <a:ln>
            <a:miter lim="800000"/>
            <a:headEnd/>
            <a:tailEnd/>
          </a:ln>
        </p:spPr>
        <p:txBody>
          <a:bodyPr wrap="none" anchor="ctr"/>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61" name="Rectangle 1"/>
          <p:cNvSpPr>
            <a:spLocks noGrp="1" noRot="1" noChangeAspect="1" noChangeArrowheads="1" noTextEdit="1"/>
          </p:cNvSpPr>
          <p:nvPr>
            <p:ph type="sldImg"/>
          </p:nvPr>
        </p:nvSpPr>
        <p:spPr bwMode="auto">
          <a:xfrm>
            <a:off x="-10348913" y="303213"/>
            <a:ext cx="20699413" cy="15525750"/>
          </a:xfrm>
          <a:prstGeom prst="rect">
            <a:avLst/>
          </a:prstGeom>
          <a:solidFill>
            <a:srgbClr val="FFFFFF"/>
          </a:solidFill>
          <a:ln>
            <a:solidFill>
              <a:srgbClr val="000000"/>
            </a:solidFill>
            <a:miter lim="800000"/>
            <a:headEnd/>
            <a:tailEnd/>
          </a:ln>
        </p:spPr>
      </p:sp>
      <p:sp>
        <p:nvSpPr>
          <p:cNvPr id="40962" name="Rectangle 2"/>
          <p:cNvSpPr txBox="1">
            <a:spLocks noGrp="1" noChangeArrowheads="1"/>
          </p:cNvSpPr>
          <p:nvPr>
            <p:ph type="body" idx="1"/>
          </p:nvPr>
        </p:nvSpPr>
        <p:spPr bwMode="auto">
          <a:xfrm>
            <a:off x="503238" y="4316413"/>
            <a:ext cx="5856287" cy="4060825"/>
          </a:xfrm>
          <a:prstGeom prst="rect">
            <a:avLst/>
          </a:prstGeom>
          <a:noFill/>
          <a:ln>
            <a:miter lim="800000"/>
            <a:headEnd/>
            <a:tailEnd/>
          </a:ln>
        </p:spPr>
        <p:txBody>
          <a:bodyPr wrap="none" anchor="ct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5601" name="Rectangle 1"/>
          <p:cNvSpPr>
            <a:spLocks noGrp="1" noRot="1" noChangeAspect="1" noChangeArrowheads="1" noTextEdit="1"/>
          </p:cNvSpPr>
          <p:nvPr>
            <p:ph type="sldImg"/>
          </p:nvPr>
        </p:nvSpPr>
        <p:spPr bwMode="auto">
          <a:xfrm>
            <a:off x="990600" y="303213"/>
            <a:ext cx="4876800" cy="3657600"/>
          </a:xfrm>
          <a:prstGeom prst="rect">
            <a:avLst/>
          </a:prstGeom>
          <a:solidFill>
            <a:srgbClr val="FFFFFF"/>
          </a:solidFill>
          <a:ln>
            <a:solidFill>
              <a:srgbClr val="000000"/>
            </a:solidFill>
            <a:miter lim="800000"/>
            <a:headEnd/>
            <a:tailEnd/>
          </a:ln>
        </p:spPr>
      </p:sp>
      <p:sp>
        <p:nvSpPr>
          <p:cNvPr id="25602" name="Rectangle 2"/>
          <p:cNvSpPr txBox="1">
            <a:spLocks noGrp="1" noChangeArrowheads="1"/>
          </p:cNvSpPr>
          <p:nvPr>
            <p:ph type="body" idx="1"/>
          </p:nvPr>
        </p:nvSpPr>
        <p:spPr bwMode="auto">
          <a:xfrm>
            <a:off x="503238" y="4316413"/>
            <a:ext cx="5856287" cy="4060825"/>
          </a:xfrm>
          <a:prstGeom prst="rect">
            <a:avLst/>
          </a:prstGeom>
          <a:noFill/>
          <a:ln>
            <a:miter lim="800000"/>
            <a:headEnd/>
            <a:tailEnd/>
          </a:ln>
        </p:spPr>
        <p:txBody>
          <a:bodyPr wrap="none" anchor="ct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1985" name="Rectangle 1"/>
          <p:cNvSpPr>
            <a:spLocks noGrp="1" noRot="1" noChangeAspect="1" noChangeArrowheads="1" noTextEdit="1"/>
          </p:cNvSpPr>
          <p:nvPr>
            <p:ph type="sldImg"/>
          </p:nvPr>
        </p:nvSpPr>
        <p:spPr bwMode="auto">
          <a:xfrm>
            <a:off x="-10348913" y="303213"/>
            <a:ext cx="20699413" cy="15525750"/>
          </a:xfrm>
          <a:prstGeom prst="rect">
            <a:avLst/>
          </a:prstGeom>
          <a:solidFill>
            <a:srgbClr val="FFFFFF"/>
          </a:solidFill>
          <a:ln>
            <a:solidFill>
              <a:srgbClr val="000000"/>
            </a:solidFill>
            <a:miter lim="800000"/>
            <a:headEnd/>
            <a:tailEnd/>
          </a:ln>
        </p:spPr>
      </p:sp>
      <p:sp>
        <p:nvSpPr>
          <p:cNvPr id="41986" name="Rectangle 2"/>
          <p:cNvSpPr txBox="1">
            <a:spLocks noGrp="1" noChangeArrowheads="1"/>
          </p:cNvSpPr>
          <p:nvPr>
            <p:ph type="body" idx="1"/>
          </p:nvPr>
        </p:nvSpPr>
        <p:spPr bwMode="auto">
          <a:xfrm>
            <a:off x="503238" y="4316413"/>
            <a:ext cx="5856287" cy="4060825"/>
          </a:xfrm>
          <a:prstGeom prst="rect">
            <a:avLst/>
          </a:prstGeom>
          <a:noFill/>
          <a:ln>
            <a:miter lim="800000"/>
            <a:headEnd/>
            <a:tailEnd/>
          </a:ln>
        </p:spPr>
        <p:txBody>
          <a:bodyPr wrap="none" anchor="ct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3009" name="Rectangle 1"/>
          <p:cNvSpPr>
            <a:spLocks noGrp="1" noRot="1" noChangeAspect="1" noChangeArrowheads="1" noTextEdit="1"/>
          </p:cNvSpPr>
          <p:nvPr>
            <p:ph type="sldImg"/>
          </p:nvPr>
        </p:nvSpPr>
        <p:spPr bwMode="auto">
          <a:xfrm>
            <a:off x="-10348913" y="303213"/>
            <a:ext cx="20699413" cy="15525750"/>
          </a:xfrm>
          <a:prstGeom prst="rect">
            <a:avLst/>
          </a:prstGeom>
          <a:solidFill>
            <a:srgbClr val="FFFFFF"/>
          </a:solidFill>
          <a:ln>
            <a:solidFill>
              <a:srgbClr val="000000"/>
            </a:solidFill>
            <a:miter lim="800000"/>
            <a:headEnd/>
            <a:tailEnd/>
          </a:ln>
        </p:spPr>
      </p:sp>
      <p:sp>
        <p:nvSpPr>
          <p:cNvPr id="43010" name="Rectangle 2"/>
          <p:cNvSpPr txBox="1">
            <a:spLocks noGrp="1" noChangeArrowheads="1"/>
          </p:cNvSpPr>
          <p:nvPr>
            <p:ph type="body" idx="1"/>
          </p:nvPr>
        </p:nvSpPr>
        <p:spPr bwMode="auto">
          <a:xfrm>
            <a:off x="503238" y="4316413"/>
            <a:ext cx="5856287" cy="4060825"/>
          </a:xfrm>
          <a:prstGeom prst="rect">
            <a:avLst/>
          </a:prstGeom>
          <a:noFill/>
          <a:ln>
            <a:miter lim="800000"/>
            <a:headEnd/>
            <a:tailEnd/>
          </a:ln>
        </p:spPr>
        <p:txBody>
          <a:bodyPr wrap="none" anchor="ctr"/>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p:spPr>
      </p:sp>
      <p:sp>
        <p:nvSpPr>
          <p:cNvPr id="56323" name="Rectangle 3"/>
          <p:cNvSpPr txBox="1">
            <a:spLocks noGrp="1" noChangeArrowheads="1"/>
          </p:cNvSpPr>
          <p:nvPr>
            <p:ph type="body" idx="1"/>
          </p:nvPr>
        </p:nvSpPr>
        <p:spPr/>
        <p:txBody>
          <a:bodyPr/>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p:spPr>
      </p:sp>
      <p:sp>
        <p:nvSpPr>
          <p:cNvPr id="57347" name="Rectangle 3"/>
          <p:cNvSpPr txBox="1">
            <a:spLocks noGrp="1" noChangeArrowheads="1"/>
          </p:cNvSpPr>
          <p:nvPr>
            <p:ph type="body" idx="1"/>
          </p:nvPr>
        </p:nvSpPr>
        <p:spPr/>
        <p:txBody>
          <a:bodyPr/>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p:spPr>
      </p:sp>
      <p:sp>
        <p:nvSpPr>
          <p:cNvPr id="58371" name="Rectangle 3"/>
          <p:cNvSpPr txBox="1">
            <a:spLocks noGrp="1" noChangeArrowheads="1"/>
          </p:cNvSpPr>
          <p:nvPr>
            <p:ph type="body" idx="1"/>
          </p:nvPr>
        </p:nvSpPr>
        <p:spPr/>
        <p:txBody>
          <a:bodyPr/>
          <a:lstStyle/>
          <a:p>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p:spPr>
      </p:sp>
      <p:sp>
        <p:nvSpPr>
          <p:cNvPr id="59395" name="Rectangle 3"/>
          <p:cNvSpPr txBox="1">
            <a:spLocks noGrp="1" noChangeArrowheads="1"/>
          </p:cNvSpPr>
          <p:nvPr>
            <p:ph type="body" idx="1"/>
          </p:nvPr>
        </p:nvSpPr>
        <p:spPr/>
        <p:txBody>
          <a:bodyPr/>
          <a:lstStyle/>
          <a:p>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p:spPr>
      </p:sp>
      <p:sp>
        <p:nvSpPr>
          <p:cNvPr id="60419" name="Rectangle 3"/>
          <p:cNvSpPr txBox="1">
            <a:spLocks noGrp="1" noChangeArrowheads="1"/>
          </p:cNvSpPr>
          <p:nvPr>
            <p:ph type="body" idx="1"/>
          </p:nvPr>
        </p:nvSpPr>
        <p:spPr/>
        <p:txBody>
          <a:bodyPr/>
          <a:lstStyle/>
          <a:p>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p:spPr>
      </p:sp>
      <p:sp>
        <p:nvSpPr>
          <p:cNvPr id="61443" name="Rectangle 3"/>
          <p:cNvSpPr txBox="1">
            <a:spLocks noGrp="1" noChangeArrowheads="1"/>
          </p:cNvSpPr>
          <p:nvPr>
            <p:ph type="body" idx="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7649" name="Rectangle 1"/>
          <p:cNvSpPr>
            <a:spLocks noGrp="1" noRot="1" noChangeAspect="1" noChangeArrowheads="1" noTextEdit="1"/>
          </p:cNvSpPr>
          <p:nvPr>
            <p:ph type="sldImg"/>
          </p:nvPr>
        </p:nvSpPr>
        <p:spPr bwMode="auto">
          <a:xfrm>
            <a:off x="0" y="303213"/>
            <a:ext cx="1588" cy="1587"/>
          </a:xfrm>
          <a:prstGeom prst="rect">
            <a:avLst/>
          </a:prstGeom>
          <a:solidFill>
            <a:srgbClr val="FFFFFF"/>
          </a:solidFill>
          <a:ln>
            <a:solidFill>
              <a:srgbClr val="000000"/>
            </a:solidFill>
            <a:miter lim="800000"/>
            <a:headEnd/>
            <a:tailEnd/>
          </a:ln>
        </p:spPr>
      </p:sp>
      <p:sp>
        <p:nvSpPr>
          <p:cNvPr id="27650" name="Rectangle 2"/>
          <p:cNvSpPr txBox="1">
            <a:spLocks noGrp="1" noChangeArrowheads="1"/>
          </p:cNvSpPr>
          <p:nvPr>
            <p:ph type="body" idx="1"/>
          </p:nvPr>
        </p:nvSpPr>
        <p:spPr bwMode="auto">
          <a:xfrm>
            <a:off x="503238" y="4316413"/>
            <a:ext cx="5856287" cy="4060825"/>
          </a:xfrm>
          <a:prstGeom prst="rect">
            <a:avLst/>
          </a:prstGeom>
          <a:noFill/>
          <a:ln>
            <a:miter lim="800000"/>
            <a:headEnd/>
            <a:tailEnd/>
          </a:ln>
        </p:spPr>
        <p:txBody>
          <a:bodyPr wrap="none" anchor="ct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8673" name="Rectangle 1"/>
          <p:cNvSpPr>
            <a:spLocks noGrp="1" noRot="1" noChangeAspect="1" noChangeArrowheads="1" noTextEdit="1"/>
          </p:cNvSpPr>
          <p:nvPr>
            <p:ph type="sldImg"/>
          </p:nvPr>
        </p:nvSpPr>
        <p:spPr bwMode="auto">
          <a:xfrm>
            <a:off x="0" y="303213"/>
            <a:ext cx="1588" cy="1587"/>
          </a:xfrm>
          <a:prstGeom prst="rect">
            <a:avLst/>
          </a:prstGeom>
          <a:solidFill>
            <a:srgbClr val="FFFFFF"/>
          </a:solidFill>
          <a:ln>
            <a:solidFill>
              <a:srgbClr val="000000"/>
            </a:solidFill>
            <a:miter lim="800000"/>
            <a:headEnd/>
            <a:tailEnd/>
          </a:ln>
        </p:spPr>
      </p:sp>
      <p:sp>
        <p:nvSpPr>
          <p:cNvPr id="28674" name="Rectangle 2"/>
          <p:cNvSpPr txBox="1">
            <a:spLocks noGrp="1" noChangeArrowheads="1"/>
          </p:cNvSpPr>
          <p:nvPr>
            <p:ph type="body" idx="1"/>
          </p:nvPr>
        </p:nvSpPr>
        <p:spPr bwMode="auto">
          <a:xfrm>
            <a:off x="503238" y="4316413"/>
            <a:ext cx="5856287" cy="4060825"/>
          </a:xfrm>
          <a:prstGeom prst="rect">
            <a:avLst/>
          </a:prstGeom>
          <a:noFill/>
          <a:ln>
            <a:miter lim="800000"/>
            <a:headEnd/>
            <a:tailEnd/>
          </a:ln>
        </p:spPr>
        <p:txBody>
          <a:bodyPr wrap="none" anchor="ct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6625" name="Rectangle 1"/>
          <p:cNvSpPr>
            <a:spLocks noGrp="1" noRot="1" noChangeAspect="1" noChangeArrowheads="1" noTextEdit="1"/>
          </p:cNvSpPr>
          <p:nvPr>
            <p:ph type="sldImg"/>
          </p:nvPr>
        </p:nvSpPr>
        <p:spPr bwMode="auto">
          <a:xfrm>
            <a:off x="0" y="303213"/>
            <a:ext cx="1588" cy="1587"/>
          </a:xfrm>
          <a:prstGeom prst="rect">
            <a:avLst/>
          </a:prstGeom>
          <a:solidFill>
            <a:srgbClr val="FFFFFF"/>
          </a:solidFill>
          <a:ln>
            <a:solidFill>
              <a:srgbClr val="000000"/>
            </a:solidFill>
            <a:miter lim="800000"/>
            <a:headEnd/>
            <a:tailEnd/>
          </a:ln>
        </p:spPr>
      </p:sp>
      <p:sp>
        <p:nvSpPr>
          <p:cNvPr id="26626" name="Rectangle 2"/>
          <p:cNvSpPr txBox="1">
            <a:spLocks noGrp="1" noChangeArrowheads="1"/>
          </p:cNvSpPr>
          <p:nvPr>
            <p:ph type="body" idx="1"/>
          </p:nvPr>
        </p:nvSpPr>
        <p:spPr bwMode="auto">
          <a:xfrm>
            <a:off x="503238" y="4316413"/>
            <a:ext cx="5856287" cy="4060825"/>
          </a:xfrm>
          <a:prstGeom prst="rect">
            <a:avLst/>
          </a:prstGeom>
          <a:noFill/>
          <a:ln>
            <a:miter lim="800000"/>
            <a:headEnd/>
            <a:tailEnd/>
          </a:ln>
        </p:spPr>
        <p:txBody>
          <a:bodyPr wrap="none" anchor="ct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Rot="1" noChangeAspect="1" noChangeArrowheads="1" noTextEdit="1"/>
          </p:cNvSpPr>
          <p:nvPr>
            <p:ph type="sldImg"/>
          </p:nvPr>
        </p:nvSpPr>
        <p:spPr bwMode="auto">
          <a:xfrm>
            <a:off x="1143000" y="685800"/>
            <a:ext cx="4572000" cy="3429000"/>
          </a:xfrm>
          <a:prstGeom prst="rect">
            <a:avLst/>
          </a:prstGeom>
          <a:noFill/>
          <a:ln>
            <a:solidFill>
              <a:srgbClr val="000000"/>
            </a:solidFill>
            <a:miter lim="800000"/>
            <a:headEnd/>
            <a:tailEnd/>
          </a:ln>
        </p:spPr>
      </p:sp>
      <p:sp>
        <p:nvSpPr>
          <p:cNvPr id="55299" name="Rectangle 3"/>
          <p:cNvSpPr txBox="1">
            <a:spLocks noGrp="1" noChangeArrowheads="1"/>
          </p:cNvSpPr>
          <p:nvPr>
            <p:ph type="body" idx="1"/>
          </p:nvPr>
        </p:nvSpPr>
        <p:spPr/>
        <p:txBody>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21" name="Rectangle 1"/>
          <p:cNvSpPr>
            <a:spLocks noGrp="1" noRot="1" noChangeAspect="1" noChangeArrowheads="1" noTextEdit="1"/>
          </p:cNvSpPr>
          <p:nvPr>
            <p:ph type="sldImg"/>
          </p:nvPr>
        </p:nvSpPr>
        <p:spPr bwMode="auto">
          <a:xfrm>
            <a:off x="0" y="303213"/>
            <a:ext cx="1588" cy="1587"/>
          </a:xfrm>
          <a:prstGeom prst="rect">
            <a:avLst/>
          </a:prstGeom>
          <a:solidFill>
            <a:srgbClr val="FFFFFF"/>
          </a:solidFill>
          <a:ln>
            <a:solidFill>
              <a:srgbClr val="000000"/>
            </a:solidFill>
            <a:miter lim="800000"/>
            <a:headEnd/>
            <a:tailEnd/>
          </a:ln>
        </p:spPr>
      </p:sp>
      <p:sp>
        <p:nvSpPr>
          <p:cNvPr id="30722" name="Rectangle 2"/>
          <p:cNvSpPr txBox="1">
            <a:spLocks noGrp="1" noChangeArrowheads="1"/>
          </p:cNvSpPr>
          <p:nvPr>
            <p:ph type="body" idx="1"/>
          </p:nvPr>
        </p:nvSpPr>
        <p:spPr bwMode="auto">
          <a:xfrm>
            <a:off x="503238" y="4316413"/>
            <a:ext cx="5856287" cy="4060825"/>
          </a:xfrm>
          <a:prstGeom prst="rect">
            <a:avLst/>
          </a:prstGeom>
          <a:noFill/>
          <a:ln>
            <a:miter lim="800000"/>
            <a:headEnd/>
            <a:tailEnd/>
          </a:ln>
        </p:spPr>
        <p:txBody>
          <a:bodyPr wrap="none" anchor="ct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1745" name="Rectangle 1"/>
          <p:cNvSpPr>
            <a:spLocks noGrp="1" noRot="1" noChangeAspect="1" noChangeArrowheads="1" noTextEdit="1"/>
          </p:cNvSpPr>
          <p:nvPr>
            <p:ph type="sldImg"/>
          </p:nvPr>
        </p:nvSpPr>
        <p:spPr bwMode="auto">
          <a:xfrm>
            <a:off x="0" y="303213"/>
            <a:ext cx="1588" cy="1587"/>
          </a:xfrm>
          <a:prstGeom prst="rect">
            <a:avLst/>
          </a:prstGeom>
          <a:solidFill>
            <a:srgbClr val="FFFFFF"/>
          </a:solidFill>
          <a:ln>
            <a:solidFill>
              <a:srgbClr val="000000"/>
            </a:solidFill>
            <a:miter lim="800000"/>
            <a:headEnd/>
            <a:tailEnd/>
          </a:ln>
        </p:spPr>
      </p:sp>
      <p:sp>
        <p:nvSpPr>
          <p:cNvPr id="31746" name="Rectangle 2"/>
          <p:cNvSpPr txBox="1">
            <a:spLocks noGrp="1" noChangeArrowheads="1"/>
          </p:cNvSpPr>
          <p:nvPr>
            <p:ph type="body" idx="1"/>
          </p:nvPr>
        </p:nvSpPr>
        <p:spPr bwMode="auto">
          <a:xfrm>
            <a:off x="503238" y="4316413"/>
            <a:ext cx="5856287" cy="4060825"/>
          </a:xfrm>
          <a:prstGeom prst="rect">
            <a:avLst/>
          </a:prstGeom>
          <a:noFill/>
          <a:ln>
            <a:miter lim="800000"/>
            <a:headEnd/>
            <a:tailEnd/>
          </a:ln>
        </p:spPr>
        <p:txBody>
          <a:bodyPr wrap="none" anchor="ct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2769" name="Rectangle 1"/>
          <p:cNvSpPr>
            <a:spLocks noGrp="1" noRot="1" noChangeAspect="1" noChangeArrowheads="1" noTextEdit="1"/>
          </p:cNvSpPr>
          <p:nvPr>
            <p:ph type="sldImg"/>
          </p:nvPr>
        </p:nvSpPr>
        <p:spPr bwMode="auto">
          <a:xfrm>
            <a:off x="-10348913" y="303213"/>
            <a:ext cx="20699413" cy="15525750"/>
          </a:xfrm>
          <a:prstGeom prst="rect">
            <a:avLst/>
          </a:prstGeom>
          <a:solidFill>
            <a:srgbClr val="FFFFFF"/>
          </a:solidFill>
          <a:ln>
            <a:solidFill>
              <a:srgbClr val="000000"/>
            </a:solidFill>
            <a:miter lim="800000"/>
            <a:headEnd/>
            <a:tailEnd/>
          </a:ln>
        </p:spPr>
      </p:sp>
      <p:sp>
        <p:nvSpPr>
          <p:cNvPr id="32770" name="Rectangle 2"/>
          <p:cNvSpPr txBox="1">
            <a:spLocks noGrp="1" noChangeArrowheads="1"/>
          </p:cNvSpPr>
          <p:nvPr>
            <p:ph type="body" idx="1"/>
          </p:nvPr>
        </p:nvSpPr>
        <p:spPr bwMode="auto">
          <a:xfrm>
            <a:off x="503238" y="4316413"/>
            <a:ext cx="5856287" cy="4060825"/>
          </a:xfrm>
          <a:prstGeom prst="rect">
            <a:avLst/>
          </a:prstGeom>
          <a:noFill/>
          <a:ln>
            <a:miter lim="800000"/>
            <a:headEnd/>
            <a:tailEnd/>
          </a:ln>
        </p:spPr>
        <p:txBody>
          <a:bodyPr wrap="none" anchor="ct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38189F1-4E66-4A85-8158-3D5B22120262}" type="datetimeFigureOut">
              <a:rPr lang="en-US" smtClean="0"/>
              <a:pPr/>
              <a:t>12/29/2018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CF97C3-962D-451B-88A2-9B05D768B19F}"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38189F1-4E66-4A85-8158-3D5B22120262}" type="datetimeFigureOut">
              <a:rPr lang="en-US" smtClean="0"/>
              <a:pPr/>
              <a:t>12/29/2018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CF97C3-962D-451B-88A2-9B05D768B19F}"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38189F1-4E66-4A85-8158-3D5B22120262}" type="datetimeFigureOut">
              <a:rPr lang="en-US" smtClean="0"/>
              <a:pPr/>
              <a:t>12/29/2018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CF97C3-962D-451B-88A2-9B05D768B19F}"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128588"/>
            <a:ext cx="8220075" cy="1416050"/>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457200" y="1600200"/>
            <a:ext cx="8220075" cy="4516438"/>
          </a:xfrm>
        </p:spPr>
        <p:txBody>
          <a:bodyPr/>
          <a:lstStyle/>
          <a:p>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verTx">
  <p:cSld name="Title and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195263" y="228600"/>
            <a:ext cx="8015287" cy="9144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0"/>
            <a:ext cx="7924800" cy="2133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0" y="3886200"/>
            <a:ext cx="7924800" cy="2133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248400"/>
            <a:ext cx="2133600" cy="457200"/>
          </a:xfrm>
        </p:spPr>
        <p:txBody>
          <a:bodyPr/>
          <a:lstStyle>
            <a:lvl1pPr>
              <a:defRPr smtClean="0"/>
            </a:lvl1pPr>
          </a:lstStyle>
          <a:p>
            <a:pPr>
              <a:defRPr/>
            </a:pPr>
            <a:endParaRPr lang="en-US"/>
          </a:p>
        </p:txBody>
      </p:sp>
      <p:sp>
        <p:nvSpPr>
          <p:cNvPr id="6" name="Footer Placeholder 5"/>
          <p:cNvSpPr>
            <a:spLocks noGrp="1"/>
          </p:cNvSpPr>
          <p:nvPr>
            <p:ph type="ftr" sz="quarter" idx="11"/>
          </p:nvPr>
        </p:nvSpPr>
        <p:spPr>
          <a:xfrm>
            <a:off x="3124200" y="6248400"/>
            <a:ext cx="2895600" cy="457200"/>
          </a:xfrm>
        </p:spPr>
        <p:txBody>
          <a:bodyPr/>
          <a:lstStyle>
            <a:lvl1pPr>
              <a:defRPr smtClean="0"/>
            </a:lvl1pPr>
          </a:lstStyle>
          <a:p>
            <a:pPr>
              <a:defRPr/>
            </a:pPr>
            <a:endParaRPr lang="en-US"/>
          </a:p>
        </p:txBody>
      </p:sp>
      <p:sp>
        <p:nvSpPr>
          <p:cNvPr id="7" name="Slide Number Placeholder 6"/>
          <p:cNvSpPr>
            <a:spLocks noGrp="1"/>
          </p:cNvSpPr>
          <p:nvPr>
            <p:ph type="sldNum" sz="quarter" idx="12"/>
          </p:nvPr>
        </p:nvSpPr>
        <p:spPr>
          <a:xfrm>
            <a:off x="6553200" y="6248400"/>
            <a:ext cx="2133600" cy="457200"/>
          </a:xfrm>
        </p:spPr>
        <p:txBody>
          <a:bodyPr/>
          <a:lstStyle>
            <a:lvl1pPr>
              <a:defRPr smtClean="0"/>
            </a:lvl1pPr>
          </a:lstStyle>
          <a:p>
            <a:pPr>
              <a:defRPr/>
            </a:pPr>
            <a:fld id="{28345183-02B5-48EA-B443-8F683ADD9DC7}"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38189F1-4E66-4A85-8158-3D5B22120262}" type="datetimeFigureOut">
              <a:rPr lang="en-US" smtClean="0"/>
              <a:pPr/>
              <a:t>12/29/2018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CF97C3-962D-451B-88A2-9B05D768B19F}"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38189F1-4E66-4A85-8158-3D5B22120262}" type="datetimeFigureOut">
              <a:rPr lang="en-US" smtClean="0"/>
              <a:pPr/>
              <a:t>12/29/2018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CF97C3-962D-451B-88A2-9B05D768B19F}"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38189F1-4E66-4A85-8158-3D5B22120262}" type="datetimeFigureOut">
              <a:rPr lang="en-US" smtClean="0"/>
              <a:pPr/>
              <a:t>12/29/2018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CF97C3-962D-451B-88A2-9B05D768B19F}"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38189F1-4E66-4A85-8158-3D5B22120262}" type="datetimeFigureOut">
              <a:rPr lang="en-US" smtClean="0"/>
              <a:pPr/>
              <a:t>12/29/2018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ACF97C3-962D-451B-88A2-9B05D768B19F}"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38189F1-4E66-4A85-8158-3D5B22120262}" type="datetimeFigureOut">
              <a:rPr lang="en-US" smtClean="0"/>
              <a:pPr/>
              <a:t>12/29/2018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ACF97C3-962D-451B-88A2-9B05D768B19F}"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38189F1-4E66-4A85-8158-3D5B22120262}" type="datetimeFigureOut">
              <a:rPr lang="en-US" smtClean="0"/>
              <a:pPr/>
              <a:t>12/29/2018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ACF97C3-962D-451B-88A2-9B05D768B19F}"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38189F1-4E66-4A85-8158-3D5B22120262}" type="datetimeFigureOut">
              <a:rPr lang="en-US" smtClean="0"/>
              <a:pPr/>
              <a:t>12/29/2018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CF97C3-962D-451B-88A2-9B05D768B19F}"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38189F1-4E66-4A85-8158-3D5B22120262}" type="datetimeFigureOut">
              <a:rPr lang="en-US" smtClean="0"/>
              <a:pPr/>
              <a:t>12/29/2018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CF97C3-962D-451B-88A2-9B05D768B19F}"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8189F1-4E66-4A85-8158-3D5B22120262}" type="datetimeFigureOut">
              <a:rPr lang="en-US" smtClean="0"/>
              <a:pPr/>
              <a:t>12/29/2018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CF97C3-962D-451B-88A2-9B05D768B19F}"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ITEC 102 INTRODUCTION TO INFORMATION SYSTEMS</a:t>
            </a:r>
            <a:endParaRPr lang="en-US" dirty="0"/>
          </a:p>
        </p:txBody>
      </p:sp>
      <p:sp>
        <p:nvSpPr>
          <p:cNvPr id="3" name="Subtitle 2"/>
          <p:cNvSpPr>
            <a:spLocks noGrp="1"/>
          </p:cNvSpPr>
          <p:nvPr>
            <p:ph type="subTitle" idx="1"/>
          </p:nvPr>
        </p:nvSpPr>
        <p:spPr/>
        <p:txBody>
          <a:bodyPr/>
          <a:lstStyle/>
          <a:p>
            <a:r>
              <a:rPr lang="en-US" dirty="0" smtClean="0"/>
              <a:t>DANIEL OBUOBI, DCSIT, CU</a:t>
            </a:r>
          </a:p>
          <a:p>
            <a:r>
              <a:rPr lang="en-US" dirty="0" smtClean="0"/>
              <a:t>MODELLING – DFD, FLOWCHART. DECISION TABLES etc</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92" name="Rectangle 28"/>
          <p:cNvSpPr>
            <a:spLocks noGrp="1" noChangeArrowheads="1"/>
          </p:cNvSpPr>
          <p:nvPr>
            <p:ph type="title"/>
          </p:nvPr>
        </p:nvSpPr>
        <p:spPr/>
        <p:txBody>
          <a:bodyPr/>
          <a:lstStyle/>
          <a:p>
            <a:r>
              <a:rPr lang="en-US"/>
              <a:t>KNITWEAR COMPANY</a:t>
            </a:r>
          </a:p>
        </p:txBody>
      </p:sp>
      <p:sp>
        <p:nvSpPr>
          <p:cNvPr id="11293" name="Rectangle 29"/>
          <p:cNvSpPr>
            <a:spLocks noGrp="1" noChangeArrowheads="1"/>
          </p:cNvSpPr>
          <p:nvPr>
            <p:ph type="body" idx="1"/>
          </p:nvPr>
        </p:nvSpPr>
        <p:spPr>
          <a:xfrm>
            <a:off x="457200" y="1295400"/>
            <a:ext cx="8220075" cy="4821238"/>
          </a:xfrm>
        </p:spPr>
        <p:txBody>
          <a:bodyPr/>
          <a:lstStyle/>
          <a:p>
            <a:r>
              <a:rPr lang="en-US"/>
              <a:t>Manufactures jumpers etc for sale to large chain stores. Process involves </a:t>
            </a:r>
          </a:p>
          <a:p>
            <a:pPr lvl="1"/>
            <a:r>
              <a:rPr lang="en-US"/>
              <a:t>knitting a long roll of the ordered fabric </a:t>
            </a:r>
          </a:p>
          <a:p>
            <a:pPr lvl="1"/>
            <a:r>
              <a:rPr lang="en-US"/>
              <a:t>Fabric then dyed, cleaned and otherwise transformed into a suitable finished state. </a:t>
            </a:r>
          </a:p>
          <a:p>
            <a:pPr lvl="1"/>
            <a:r>
              <a:rPr lang="en-US"/>
              <a:t>Roll of fabric is cut out and sewn to make the finished article. </a:t>
            </a:r>
          </a:p>
          <a:p>
            <a:r>
              <a:rPr lang="en-US"/>
              <a:t>Thus there are three (3) main processes – knitting, finishing &amp; dyeing, make up.</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OVERVIEW OF KNITWEAR COMPANY</a:t>
            </a:r>
            <a:endParaRPr lang="en-US" dirty="0"/>
          </a:p>
        </p:txBody>
      </p:sp>
      <p:pic>
        <p:nvPicPr>
          <p:cNvPr id="2050" name="Picture 2"/>
          <p:cNvPicPr>
            <a:picLocks noGrp="1" noChangeAspect="1" noChangeArrowheads="1"/>
          </p:cNvPicPr>
          <p:nvPr>
            <p:ph idx="1"/>
          </p:nvPr>
        </p:nvPicPr>
        <p:blipFill>
          <a:blip r:embed="rId2"/>
          <a:srcRect/>
          <a:stretch>
            <a:fillRect/>
          </a:stretch>
        </p:blipFill>
        <p:spPr bwMode="auto">
          <a:xfrm rot="5400000">
            <a:off x="2048799" y="8599"/>
            <a:ext cx="4970199" cy="7696201"/>
          </a:xfrm>
          <a:prstGeom prst="rect">
            <a:avLst/>
          </a:prstGeom>
          <a:noFill/>
          <a:ln w="9525">
            <a:noFill/>
            <a:miter lim="800000"/>
            <a:headEnd/>
            <a:tailEnd/>
          </a:ln>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xfrm>
            <a:off x="457200" y="128588"/>
            <a:ext cx="8221663" cy="809625"/>
          </a:xfrm>
          <a:ln/>
        </p:spPr>
        <p:txBody>
          <a:bodyPr lIns="0" tIns="0" rIns="0" bIns="0"/>
          <a:lstStyle/>
          <a:p>
            <a:pPr>
              <a:lnSpc>
                <a:spcPct val="97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sz="3600"/>
              <a:t>KNITTING ROOM</a:t>
            </a:r>
          </a:p>
        </p:txBody>
      </p:sp>
      <p:sp>
        <p:nvSpPr>
          <p:cNvPr id="12290" name="Rectangle 2"/>
          <p:cNvSpPr>
            <a:spLocks noGrp="1" noChangeArrowheads="1"/>
          </p:cNvSpPr>
          <p:nvPr>
            <p:ph type="body" idx="1"/>
          </p:nvPr>
        </p:nvSpPr>
        <p:spPr>
          <a:xfrm>
            <a:off x="469900" y="1082675"/>
            <a:ext cx="8221663" cy="5353050"/>
          </a:xfrm>
          <a:noFill/>
          <a:ln/>
        </p:spPr>
        <p:txBody>
          <a:bodyPr lIns="0" tIns="0" rIns="0" bIns="0"/>
          <a:lstStyle/>
          <a:p>
            <a:pPr>
              <a:lnSpc>
                <a:spcPct val="119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endParaRPr lang="en-US" dirty="0">
              <a:latin typeface="Nimbus Roman No9 L" pitchFamily="16" charset="0"/>
            </a:endParaRPr>
          </a:p>
        </p:txBody>
      </p:sp>
      <p:pic>
        <p:nvPicPr>
          <p:cNvPr id="3074" name="Picture 2"/>
          <p:cNvPicPr>
            <a:picLocks noChangeAspect="1" noChangeArrowheads="1"/>
          </p:cNvPicPr>
          <p:nvPr/>
        </p:nvPicPr>
        <p:blipFill>
          <a:blip r:embed="rId3"/>
          <a:srcRect/>
          <a:stretch>
            <a:fillRect/>
          </a:stretch>
        </p:blipFill>
        <p:spPr bwMode="auto">
          <a:xfrm rot="5400000">
            <a:off x="1904998" y="-304800"/>
            <a:ext cx="5334002" cy="8229601"/>
          </a:xfrm>
          <a:prstGeom prst="rect">
            <a:avLst/>
          </a:prstGeom>
          <a:noFill/>
          <a:ln w="9525">
            <a:noFill/>
            <a:miter lim="800000"/>
            <a:headEnd/>
            <a:tailEnd/>
          </a:ln>
          <a:effectLst/>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Rectangle 1"/>
          <p:cNvSpPr>
            <a:spLocks noGrp="1" noChangeArrowheads="1"/>
          </p:cNvSpPr>
          <p:nvPr>
            <p:ph type="title"/>
          </p:nvPr>
        </p:nvSpPr>
        <p:spPr>
          <a:xfrm>
            <a:off x="457200" y="128588"/>
            <a:ext cx="8221663" cy="823912"/>
          </a:xfrm>
          <a:ln/>
        </p:spPr>
        <p:txBody>
          <a:bodyPr lIns="0" tIns="0" rIns="0" bIns="0"/>
          <a:lstStyle/>
          <a:p>
            <a:pPr>
              <a:lnSpc>
                <a:spcPct val="97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a:t>The diagrams</a:t>
            </a:r>
          </a:p>
        </p:txBody>
      </p:sp>
      <p:sp>
        <p:nvSpPr>
          <p:cNvPr id="13314" name="Rectangle 2"/>
          <p:cNvSpPr>
            <a:spLocks noGrp="1" noChangeArrowheads="1"/>
          </p:cNvSpPr>
          <p:nvPr>
            <p:ph type="body" idx="1"/>
          </p:nvPr>
        </p:nvSpPr>
        <p:spPr>
          <a:xfrm>
            <a:off x="457200" y="1033463"/>
            <a:ext cx="8221663" cy="5519737"/>
          </a:xfrm>
          <a:ln/>
        </p:spPr>
        <p:txBody>
          <a:bodyPr lIns="0" tIns="0" rIns="0" bIns="0"/>
          <a:lstStyle/>
          <a:p>
            <a:pPr>
              <a:lnSpc>
                <a:spcPct val="8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The 2 diagrams orientate the analyst and provide prompts for more detailed models. </a:t>
            </a:r>
          </a:p>
          <a:p>
            <a:pPr>
              <a:lnSpc>
                <a:spcPct val="8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In the first diagram the following are identified:</a:t>
            </a:r>
          </a:p>
          <a:p>
            <a:pPr lvl="1">
              <a:lnSpc>
                <a:spcPct val="8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the </a:t>
            </a:r>
            <a:r>
              <a:rPr lang="en-US" sz="2000" b="1" u="sng"/>
              <a:t>functional boundaries</a:t>
            </a:r>
            <a:r>
              <a:rPr lang="en-US" sz="2000"/>
              <a:t> – yarn store, knitting processes, dispatches, fabric finishing processes, 3 finishers</a:t>
            </a:r>
          </a:p>
          <a:p>
            <a:pPr lvl="1">
              <a:lnSpc>
                <a:spcPct val="8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the </a:t>
            </a:r>
            <a:r>
              <a:rPr lang="en-US" sz="2000" b="1" u="sng"/>
              <a:t>physical boundaries</a:t>
            </a:r>
            <a:r>
              <a:rPr lang="en-US" sz="2000"/>
              <a:t> and </a:t>
            </a:r>
          </a:p>
          <a:p>
            <a:pPr lvl="1">
              <a:lnSpc>
                <a:spcPct val="8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the </a:t>
            </a:r>
            <a:r>
              <a:rPr lang="en-US" sz="2000" b="1" u="sng"/>
              <a:t>logical boundaries</a:t>
            </a:r>
            <a:r>
              <a:rPr lang="en-US" sz="2000"/>
              <a:t> (which will help partition the system into manageable bits)</a:t>
            </a:r>
          </a:p>
          <a:p>
            <a:pPr>
              <a:lnSpc>
                <a:spcPct val="8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The 2nd diagram prompts a no. of questions including:</a:t>
            </a:r>
          </a:p>
          <a:p>
            <a:pPr lvl="1">
              <a:lnSpc>
                <a:spcPct val="8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How large is the temporary yarn store?</a:t>
            </a:r>
          </a:p>
          <a:p>
            <a:pPr lvl="1">
              <a:lnSpc>
                <a:spcPct val="8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How long do reject roll remains?</a:t>
            </a:r>
          </a:p>
          <a:p>
            <a:pPr lvl="1">
              <a:lnSpc>
                <a:spcPct val="8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How many are there at any one time?							</a:t>
            </a:r>
          </a:p>
          <a:p>
            <a:pPr lvl="1">
              <a:lnSpc>
                <a:spcPct val="8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How close are machines to each other? Is it a problem?</a:t>
            </a:r>
          </a:p>
          <a:p>
            <a:pPr lvl="1">
              <a:lnSpc>
                <a:spcPct val="8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What is the significant of the Interlock machine?	</a:t>
            </a:r>
          </a:p>
          <a:p>
            <a:pPr>
              <a:lnSpc>
                <a:spcPct val="8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Answering these question enable the analyst to understand the operations of the company and see where the system boundaries exist or may be imposed </a:t>
            </a:r>
            <a:endParaRPr lang="en-GB" sz="2400"/>
          </a:p>
        </p:txBody>
      </p:sp>
    </p:spTree>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1"/>
          <p:cNvSpPr>
            <a:spLocks noGrp="1" noChangeArrowheads="1"/>
          </p:cNvSpPr>
          <p:nvPr>
            <p:ph type="title"/>
          </p:nvPr>
        </p:nvSpPr>
        <p:spPr>
          <a:xfrm>
            <a:off x="457200" y="128588"/>
            <a:ext cx="8221663" cy="836612"/>
          </a:xfrm>
          <a:ln/>
        </p:spPr>
        <p:txBody>
          <a:bodyPr lIns="0" tIns="0" rIns="0" bIns="0"/>
          <a:lstStyle/>
          <a:p>
            <a:pPr>
              <a:lnSpc>
                <a:spcPct val="97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a:t>THE MESSAGE SYSTEM</a:t>
            </a:r>
          </a:p>
        </p:txBody>
      </p:sp>
      <p:sp>
        <p:nvSpPr>
          <p:cNvPr id="14338" name="Rectangle 2"/>
          <p:cNvSpPr>
            <a:spLocks noGrp="1" noChangeArrowheads="1"/>
          </p:cNvSpPr>
          <p:nvPr>
            <p:ph type="body" idx="1"/>
          </p:nvPr>
        </p:nvSpPr>
        <p:spPr>
          <a:xfrm>
            <a:off x="320675" y="1069975"/>
            <a:ext cx="8221663" cy="5254625"/>
          </a:xfrm>
          <a:ln/>
        </p:spPr>
        <p:txBody>
          <a:bodyPr lIns="0" tIns="0" rIns="0" bIns="0"/>
          <a:lstStyle/>
          <a:p>
            <a:pPr>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b="1"/>
              <a:t>Formal Messages</a:t>
            </a:r>
          </a:p>
          <a:p>
            <a:pPr lvl="1">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These are documents such as delivery notes, requisitions and invoices, which represent the physical movements of goods. </a:t>
            </a:r>
          </a:p>
          <a:p>
            <a:pPr lvl="1">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Easier to discover or investigate. </a:t>
            </a:r>
            <a:endParaRPr lang="en-US" sz="2000" b="1"/>
          </a:p>
          <a:p>
            <a:pPr>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b="1"/>
              <a:t>Informal Messages</a:t>
            </a:r>
            <a:endParaRPr lang="en-US" sz="2400"/>
          </a:p>
          <a:p>
            <a:pPr lvl="1">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Usually between people in the form of conversations, telephone calls or any other medium, which permits information to be shared. </a:t>
            </a:r>
          </a:p>
          <a:p>
            <a:pPr lvl="1">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They are difficult to find as a result special effort should be made to discover these flow.</a:t>
            </a:r>
          </a:p>
          <a:p>
            <a:pPr lvl="1">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Are very important and sometimes permit an organization to survive in spite of its formal system. </a:t>
            </a:r>
          </a:p>
          <a:p>
            <a:pPr lvl="1">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It flows mirror the real information requirements and communication needs of an organization. </a:t>
            </a:r>
          </a:p>
          <a:p>
            <a:pPr lvl="1">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They are developed because the formal flow has failed to satisfy that need.</a:t>
            </a:r>
            <a:endParaRPr lang="en-GB" sz="2000"/>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1"/>
          <p:cNvSpPr>
            <a:spLocks noGrp="1" noChangeArrowheads="1"/>
          </p:cNvSpPr>
          <p:nvPr>
            <p:ph type="title"/>
          </p:nvPr>
        </p:nvSpPr>
        <p:spPr>
          <a:xfrm>
            <a:off x="457200" y="128588"/>
            <a:ext cx="8221663" cy="865187"/>
          </a:xfrm>
          <a:ln/>
        </p:spPr>
        <p:txBody>
          <a:bodyPr lIns="0" tIns="0" rIns="0" bIns="0"/>
          <a:lstStyle/>
          <a:p>
            <a:pPr>
              <a:lnSpc>
                <a:spcPct val="97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a:t>MODELING MESSAGES</a:t>
            </a:r>
          </a:p>
        </p:txBody>
      </p:sp>
      <p:sp>
        <p:nvSpPr>
          <p:cNvPr id="15362" name="Rectangle 2"/>
          <p:cNvSpPr>
            <a:spLocks noGrp="1" noChangeArrowheads="1"/>
          </p:cNvSpPr>
          <p:nvPr>
            <p:ph type="body" idx="1"/>
          </p:nvPr>
        </p:nvSpPr>
        <p:spPr>
          <a:xfrm>
            <a:off x="376238" y="1111250"/>
            <a:ext cx="8221662" cy="5378450"/>
          </a:xfrm>
          <a:ln/>
        </p:spPr>
        <p:txBody>
          <a:bodyPr lIns="0" tIns="0" rIns="0" bIns="0"/>
          <a:lstStyle/>
          <a:p>
            <a:pP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a:t>The Physical Models give the analyst a broad understanding of the various parts of the system and how they unite together.</a:t>
            </a:r>
          </a:p>
          <a:p>
            <a:pPr lvl="1">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The knowledge is vital but that alone is too superficial to form bases for the design of a new system.</a:t>
            </a:r>
          </a:p>
          <a:p>
            <a:pP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a:t>To provide an insight into the detailed phases of analyses and design, we look at two diagrammatically models - DFD and flowchart</a:t>
            </a:r>
          </a:p>
          <a:p>
            <a:pP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a:t>These two conventions (DFD and Flowchart) overlap. </a:t>
            </a:r>
          </a:p>
          <a:p>
            <a:pP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a:t>Use the most appropriate technique from time to time..</a:t>
            </a:r>
            <a:endParaRPr lang="en-GB" sz="2800"/>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1"/>
          <p:cNvSpPr>
            <a:spLocks noGrp="1" noChangeArrowheads="1"/>
          </p:cNvSpPr>
          <p:nvPr>
            <p:ph type="title"/>
          </p:nvPr>
        </p:nvSpPr>
        <p:spPr>
          <a:xfrm>
            <a:off x="457200" y="128588"/>
            <a:ext cx="8221663" cy="687387"/>
          </a:xfrm>
          <a:ln/>
        </p:spPr>
        <p:txBody>
          <a:bodyPr lIns="0" tIns="0" rIns="0" bIns="0"/>
          <a:lstStyle/>
          <a:p>
            <a:pPr>
              <a:lnSpc>
                <a:spcPct val="97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a:t>SYMBOLS FOR DFD</a:t>
            </a:r>
          </a:p>
        </p:txBody>
      </p:sp>
      <p:sp>
        <p:nvSpPr>
          <p:cNvPr id="17410" name="Rectangle 2"/>
          <p:cNvSpPr>
            <a:spLocks noGrp="1" noChangeArrowheads="1"/>
          </p:cNvSpPr>
          <p:nvPr>
            <p:ph type="body" idx="1"/>
          </p:nvPr>
        </p:nvSpPr>
        <p:spPr>
          <a:xfrm>
            <a:off x="533400" y="990600"/>
            <a:ext cx="8221663" cy="5562600"/>
          </a:xfrm>
          <a:ln/>
        </p:spPr>
        <p:txBody>
          <a:bodyPr lIns="0" tIns="0" rIns="0" bIns="0"/>
          <a:lstStyle/>
          <a:p>
            <a:pP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DFD shows the flow of data not of control and only 4 symbols are used.</a:t>
            </a:r>
          </a:p>
          <a:p>
            <a:pPr>
              <a:buFont typeface="Arial" pitchFamily="34" charset="0"/>
              <a:buNone/>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    Named arrow line 		Order              a data path or flow </a:t>
            </a:r>
          </a:p>
          <a:p>
            <a:pPr>
              <a:buFont typeface="Arial" pitchFamily="34" charset="0"/>
              <a:buNone/>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endParaRPr lang="en-US" sz="2400"/>
          </a:p>
          <a:p>
            <a:pPr>
              <a:buFont typeface="Arial" pitchFamily="34" charset="0"/>
              <a:buNone/>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    A circle or bubble	         			          a process    </a:t>
            </a:r>
          </a:p>
          <a:p>
            <a:pPr>
              <a:buFont typeface="Arial" pitchFamily="34" charset="0"/>
              <a:buNone/>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  	</a:t>
            </a:r>
          </a:p>
          <a:p>
            <a:pPr>
              <a:buFont typeface="Arial" pitchFamily="34" charset="0"/>
              <a:buNone/>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
            </a:r>
            <a:br>
              <a:rPr lang="en-US" sz="2400"/>
            </a:br>
            <a:r>
              <a:rPr lang="en-US" sz="2400"/>
              <a:t>A diagonal line			                     a data depot / file</a:t>
            </a:r>
          </a:p>
          <a:p>
            <a:pPr>
              <a:buFont typeface="Arial" pitchFamily="34" charset="0"/>
              <a:buNone/>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	or  open rectangle                                              </a:t>
            </a:r>
          </a:p>
          <a:p>
            <a:pPr>
              <a:buFont typeface="Arial" pitchFamily="34" charset="0"/>
              <a:buNone/>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endParaRPr lang="en-US" sz="2400"/>
          </a:p>
          <a:p>
            <a:pPr>
              <a:buFont typeface="Arial" pitchFamily="34" charset="0"/>
              <a:buNone/>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	A box		                                           a source or sink</a:t>
            </a:r>
            <a:endParaRPr lang="en-GB" sz="2400"/>
          </a:p>
        </p:txBody>
      </p:sp>
      <p:sp>
        <p:nvSpPr>
          <p:cNvPr id="17412" name="Line 4"/>
          <p:cNvSpPr>
            <a:spLocks noChangeShapeType="1"/>
          </p:cNvSpPr>
          <p:nvPr/>
        </p:nvSpPr>
        <p:spPr bwMode="auto">
          <a:xfrm>
            <a:off x="3276600" y="2057400"/>
            <a:ext cx="1981200" cy="0"/>
          </a:xfrm>
          <a:prstGeom prst="line">
            <a:avLst/>
          </a:prstGeom>
          <a:noFill/>
          <a:ln w="9525">
            <a:solidFill>
              <a:schemeClr val="tx1"/>
            </a:solidFill>
            <a:round/>
            <a:headEnd/>
            <a:tailEnd type="triangle" w="med" len="med"/>
          </a:ln>
          <a:effectLst/>
        </p:spPr>
        <p:txBody>
          <a:bodyPr/>
          <a:lstStyle/>
          <a:p>
            <a:endParaRPr lang="en-US"/>
          </a:p>
        </p:txBody>
      </p:sp>
      <p:sp>
        <p:nvSpPr>
          <p:cNvPr id="17413" name="Oval 5"/>
          <p:cNvSpPr>
            <a:spLocks noChangeArrowheads="1"/>
          </p:cNvSpPr>
          <p:nvPr/>
        </p:nvSpPr>
        <p:spPr bwMode="auto">
          <a:xfrm>
            <a:off x="3581400" y="2362200"/>
            <a:ext cx="1219200" cy="1066800"/>
          </a:xfrm>
          <a:prstGeom prst="ellipse">
            <a:avLst/>
          </a:prstGeom>
          <a:solidFill>
            <a:srgbClr val="00B8FF"/>
          </a:solidFill>
          <a:ln w="9525">
            <a:solidFill>
              <a:schemeClr val="tx1"/>
            </a:solidFill>
            <a:round/>
            <a:headEnd/>
            <a:tailEnd/>
          </a:ln>
          <a:effectLst/>
        </p:spPr>
        <p:txBody>
          <a:bodyPr wrap="none" anchor="ctr"/>
          <a:lstStyle/>
          <a:p>
            <a:pPr algn="ctr"/>
            <a:r>
              <a:rPr lang="en-US"/>
              <a:t>Check</a:t>
            </a:r>
          </a:p>
        </p:txBody>
      </p:sp>
      <p:sp>
        <p:nvSpPr>
          <p:cNvPr id="17414" name="Line 6"/>
          <p:cNvSpPr>
            <a:spLocks noChangeShapeType="1"/>
          </p:cNvSpPr>
          <p:nvPr/>
        </p:nvSpPr>
        <p:spPr bwMode="auto">
          <a:xfrm>
            <a:off x="2971800" y="3657600"/>
            <a:ext cx="1905000" cy="685800"/>
          </a:xfrm>
          <a:prstGeom prst="line">
            <a:avLst/>
          </a:prstGeom>
          <a:noFill/>
          <a:ln w="9525">
            <a:solidFill>
              <a:schemeClr val="tx1"/>
            </a:solidFill>
            <a:round/>
            <a:headEnd/>
            <a:tailEnd/>
          </a:ln>
          <a:effectLst/>
        </p:spPr>
        <p:txBody>
          <a:bodyPr/>
          <a:lstStyle/>
          <a:p>
            <a:endParaRPr lang="en-US"/>
          </a:p>
        </p:txBody>
      </p:sp>
      <p:sp>
        <p:nvSpPr>
          <p:cNvPr id="17415" name="Rectangle 7"/>
          <p:cNvSpPr>
            <a:spLocks noChangeArrowheads="1"/>
          </p:cNvSpPr>
          <p:nvPr/>
        </p:nvSpPr>
        <p:spPr bwMode="auto">
          <a:xfrm>
            <a:off x="2590800" y="5257800"/>
            <a:ext cx="2438400" cy="838200"/>
          </a:xfrm>
          <a:prstGeom prst="rect">
            <a:avLst/>
          </a:prstGeom>
          <a:solidFill>
            <a:srgbClr val="00B8FF"/>
          </a:solidFill>
          <a:ln w="9525">
            <a:solidFill>
              <a:schemeClr val="tx1"/>
            </a:solidFill>
            <a:miter lim="800000"/>
            <a:headEnd/>
            <a:tailEnd/>
          </a:ln>
          <a:effectLst/>
        </p:spPr>
        <p:txBody>
          <a:bodyPr wrap="none" anchor="ctr"/>
          <a:lstStyle/>
          <a:p>
            <a:pPr algn="ctr"/>
            <a:r>
              <a:rPr lang="en-US"/>
              <a:t>CUSTOMER</a:t>
            </a:r>
          </a:p>
        </p:txBody>
      </p:sp>
    </p:spTree>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1"/>
          <p:cNvSpPr>
            <a:spLocks noGrp="1" noChangeArrowheads="1"/>
          </p:cNvSpPr>
          <p:nvPr>
            <p:ph type="title"/>
          </p:nvPr>
        </p:nvSpPr>
        <p:spPr>
          <a:xfrm>
            <a:off x="457200" y="128588"/>
            <a:ext cx="8221663" cy="796925"/>
          </a:xfrm>
          <a:ln/>
        </p:spPr>
        <p:txBody>
          <a:bodyPr lIns="0" tIns="0" rIns="0" bIns="0"/>
          <a:lstStyle/>
          <a:p>
            <a:pPr>
              <a:lnSpc>
                <a:spcPct val="97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sz="3600"/>
              <a:t>DRAWING DFD</a:t>
            </a:r>
          </a:p>
        </p:txBody>
      </p:sp>
      <p:sp>
        <p:nvSpPr>
          <p:cNvPr id="18434" name="Rectangle 2"/>
          <p:cNvSpPr>
            <a:spLocks noGrp="1" noChangeArrowheads="1"/>
          </p:cNvSpPr>
          <p:nvPr>
            <p:ph type="body" idx="1"/>
          </p:nvPr>
        </p:nvSpPr>
        <p:spPr>
          <a:xfrm>
            <a:off x="403225" y="865188"/>
            <a:ext cx="8221663" cy="5653087"/>
          </a:xfrm>
          <a:ln/>
        </p:spPr>
        <p:txBody>
          <a:bodyPr lIns="0" tIns="0" rIns="0" bIns="0"/>
          <a:lstStyle/>
          <a:p>
            <a:pP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a:t>Don’t worry about details</a:t>
            </a:r>
          </a:p>
          <a:p>
            <a:pP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a:t>Start with an obvious input from a source or output to a sink and concentrate on the data flows.</a:t>
            </a:r>
          </a:p>
          <a:p>
            <a:pP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a:t>Place a circle where a process is required to transform one flow into another. </a:t>
            </a:r>
          </a:p>
          <a:p>
            <a:pP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a:t>For all data outputs, consider whether you have enough data flowing into the process to perform the stated transformation and to produce the output.</a:t>
            </a:r>
          </a:p>
          <a:p>
            <a:pP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a:t>The first DFD drawn is bound to be wrong. Start again and modify until you are satisfied.</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1"/>
          <p:cNvSpPr>
            <a:spLocks noGrp="1" noChangeArrowheads="1"/>
          </p:cNvSpPr>
          <p:nvPr>
            <p:ph type="title"/>
          </p:nvPr>
        </p:nvSpPr>
        <p:spPr>
          <a:xfrm>
            <a:off x="457200" y="128588"/>
            <a:ext cx="8221663" cy="892175"/>
          </a:xfrm>
          <a:ln/>
        </p:spPr>
        <p:txBody>
          <a:bodyPr lIns="0" tIns="0" rIns="0" bIns="0"/>
          <a:lstStyle/>
          <a:p>
            <a:pPr>
              <a:lnSpc>
                <a:spcPct val="97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sz="3600"/>
              <a:t>DATAFLOW DIAGRAM</a:t>
            </a:r>
          </a:p>
        </p:txBody>
      </p:sp>
      <p:sp>
        <p:nvSpPr>
          <p:cNvPr id="16386" name="Rectangle 2"/>
          <p:cNvSpPr>
            <a:spLocks noGrp="1" noChangeArrowheads="1"/>
          </p:cNvSpPr>
          <p:nvPr>
            <p:ph type="body" idx="1"/>
          </p:nvPr>
        </p:nvSpPr>
        <p:spPr>
          <a:xfrm>
            <a:off x="381000" y="1219200"/>
            <a:ext cx="8221663" cy="5156200"/>
          </a:xfrm>
          <a:ln/>
        </p:spPr>
        <p:txBody>
          <a:bodyPr lIns="0" tIns="0" rIns="0" bIns="0"/>
          <a:lstStyle/>
          <a:p>
            <a:pPr>
              <a:lnSpc>
                <a:spcPct val="119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atin typeface="Nimbus Roman No9 L" pitchFamily="16" charset="0"/>
              </a:rPr>
              <a:t>As an exploratory tool</a:t>
            </a:r>
          </a:p>
          <a:p>
            <a:pP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a:t>use of DFD is in the early stage of the analysis to help identifying useful facts.</a:t>
            </a:r>
          </a:p>
          <a:p>
            <a:pPr lvl="1">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a:t>Use as an aid analysis for fact finding etc.</a:t>
            </a:r>
          </a:p>
          <a:p>
            <a:pPr lvl="1">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a:t>Use for </a:t>
            </a:r>
            <a:r>
              <a:rPr lang="en-US" u="sng"/>
              <a:t>refinement of the model</a:t>
            </a:r>
            <a:r>
              <a:rPr lang="en-US"/>
              <a:t> and identification of </a:t>
            </a:r>
            <a:r>
              <a:rPr lang="en-US" u="sng"/>
              <a:t>problems and causes</a:t>
            </a:r>
            <a:r>
              <a:rPr lang="en-US"/>
              <a:t> to build a picture of the system to be design.</a:t>
            </a:r>
          </a:p>
          <a:p>
            <a:pP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t>As a basic for design</a:t>
            </a:r>
          </a:p>
          <a:p>
            <a:pPr lvl="1">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a:t>Provides a more detailed and a good basis for the design of an impressed system.</a:t>
            </a:r>
            <a:endParaRPr lang="en-GB"/>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on Production</a:t>
            </a:r>
            <a:endParaRPr lang="en-US" dirty="0"/>
          </a:p>
        </p:txBody>
      </p:sp>
      <p:pic>
        <p:nvPicPr>
          <p:cNvPr id="5122" name="Picture 2"/>
          <p:cNvPicPr>
            <a:picLocks noGrp="1" noChangeAspect="1" noChangeArrowheads="1"/>
          </p:cNvPicPr>
          <p:nvPr>
            <p:ph idx="1"/>
          </p:nvPr>
        </p:nvPicPr>
        <p:blipFill>
          <a:blip r:embed="rId2"/>
          <a:srcRect/>
          <a:stretch>
            <a:fillRect/>
          </a:stretch>
        </p:blipFill>
        <p:spPr bwMode="auto">
          <a:xfrm rot="16200000">
            <a:off x="1814525" y="269275"/>
            <a:ext cx="5286349" cy="7848600"/>
          </a:xfrm>
          <a:prstGeom prst="rect">
            <a:avLst/>
          </a:prstGeom>
          <a:noFill/>
          <a:ln w="9525">
            <a:noFill/>
            <a:miter lim="800000"/>
            <a:headEnd/>
            <a:tailEnd/>
          </a:ln>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Rectangle 1"/>
          <p:cNvSpPr>
            <a:spLocks noGrp="1" noChangeArrowheads="1"/>
          </p:cNvSpPr>
          <p:nvPr>
            <p:ph type="title"/>
          </p:nvPr>
        </p:nvSpPr>
        <p:spPr>
          <a:xfrm>
            <a:off x="457200" y="274638"/>
            <a:ext cx="8229600" cy="798512"/>
          </a:xfrm>
          <a:ln/>
        </p:spPr>
        <p:txBody>
          <a:bodyPr lIns="0" tIns="0" rIns="0" bIns="0"/>
          <a:lstStyle/>
          <a:p>
            <a:pPr>
              <a:lnSpc>
                <a:spcPct val="119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sz="3600" b="1">
                <a:latin typeface="Nimbus Roman No9 L" pitchFamily="16" charset="0"/>
              </a:rPr>
              <a:t>ANALYSIS THROUGH MODELING</a:t>
            </a:r>
          </a:p>
        </p:txBody>
      </p:sp>
      <p:sp>
        <p:nvSpPr>
          <p:cNvPr id="4098" name="Rectangle 2"/>
          <p:cNvSpPr>
            <a:spLocks noGrp="1" noChangeArrowheads="1"/>
          </p:cNvSpPr>
          <p:nvPr>
            <p:ph type="body" idx="1"/>
          </p:nvPr>
        </p:nvSpPr>
        <p:spPr>
          <a:xfrm>
            <a:off x="457200" y="1138238"/>
            <a:ext cx="8229600" cy="5292725"/>
          </a:xfrm>
          <a:ln/>
        </p:spPr>
        <p:txBody>
          <a:bodyPr lIns="0" tIns="0" rIns="0" bIns="0"/>
          <a:lstStyle/>
          <a:p>
            <a:pP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b="1"/>
              <a:t>Models are representatives of reality.</a:t>
            </a:r>
          </a:p>
          <a:p>
            <a:pPr lvl="1">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b="1"/>
              <a:t>Used in many different ways and in a variety of forms. </a:t>
            </a:r>
          </a:p>
          <a:p>
            <a:pPr lvl="1">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b="1"/>
              <a:t>Important aids to thinking and communication and hence very useful the analyst</a:t>
            </a:r>
          </a:p>
          <a:p>
            <a:pP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b="1"/>
              <a:t>The selecting of an appropriate model requires </a:t>
            </a:r>
          </a:p>
          <a:p>
            <a:pPr lvl="1">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b="1"/>
              <a:t>Flexibility</a:t>
            </a:r>
          </a:p>
          <a:p>
            <a:pPr lvl="1">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b="1"/>
              <a:t>Imagination, and finally</a:t>
            </a:r>
          </a:p>
          <a:p>
            <a:pPr lvl="1">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b="1"/>
              <a:t>adopting and devising a model appropriate to the circumstances.</a:t>
            </a:r>
            <a:endParaRPr lang="en-GB" sz="2400" b="1"/>
          </a:p>
        </p:txBody>
      </p:sp>
    </p:spTree>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Exploratory DFD - Admission</a:t>
            </a:r>
            <a:endParaRPr lang="en-US" dirty="0"/>
          </a:p>
        </p:txBody>
      </p:sp>
      <p:pic>
        <p:nvPicPr>
          <p:cNvPr id="2050" name="Picture 2"/>
          <p:cNvPicPr>
            <a:picLocks noGrp="1" noChangeAspect="1" noChangeArrowheads="1"/>
          </p:cNvPicPr>
          <p:nvPr>
            <p:ph idx="1"/>
          </p:nvPr>
        </p:nvPicPr>
        <p:blipFill>
          <a:blip r:embed="rId2"/>
          <a:srcRect/>
          <a:stretch>
            <a:fillRect/>
          </a:stretch>
        </p:blipFill>
        <p:spPr bwMode="auto">
          <a:xfrm rot="5400000">
            <a:off x="2324101" y="38102"/>
            <a:ext cx="4876800" cy="8153402"/>
          </a:xfrm>
          <a:prstGeom prst="rect">
            <a:avLst/>
          </a:prstGeom>
          <a:noFill/>
          <a:ln w="9525">
            <a:noFill/>
            <a:miter lim="800000"/>
            <a:headEnd/>
            <a:tailEnd/>
          </a:ln>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Detailed DFD –Admission Procedure</a:t>
            </a:r>
            <a:endParaRPr lang="en-US" dirty="0"/>
          </a:p>
        </p:txBody>
      </p:sp>
      <p:pic>
        <p:nvPicPr>
          <p:cNvPr id="4098" name="Picture 2"/>
          <p:cNvPicPr>
            <a:picLocks noGrp="1" noChangeAspect="1" noChangeArrowheads="1"/>
          </p:cNvPicPr>
          <p:nvPr>
            <p:ph idx="1"/>
          </p:nvPr>
        </p:nvPicPr>
        <p:blipFill>
          <a:blip r:embed="rId2"/>
          <a:srcRect/>
          <a:stretch>
            <a:fillRect/>
          </a:stretch>
        </p:blipFill>
        <p:spPr bwMode="auto">
          <a:xfrm rot="5400000">
            <a:off x="1795182" y="109820"/>
            <a:ext cx="5096435" cy="7924800"/>
          </a:xfrm>
          <a:prstGeom prst="rect">
            <a:avLst/>
          </a:prstGeom>
          <a:noFill/>
          <a:ln w="9525">
            <a:noFill/>
            <a:miter lim="800000"/>
            <a:headEnd/>
            <a:tailEnd/>
          </a:ln>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Order Processing System</a:t>
            </a:r>
            <a:endParaRPr lang="en-US" dirty="0"/>
          </a:p>
        </p:txBody>
      </p:sp>
      <p:pic>
        <p:nvPicPr>
          <p:cNvPr id="1026" name="Picture 2"/>
          <p:cNvPicPr>
            <a:picLocks noGrp="1" noChangeAspect="1" noChangeArrowheads="1"/>
          </p:cNvPicPr>
          <p:nvPr>
            <p:ph idx="1"/>
          </p:nvPr>
        </p:nvPicPr>
        <p:blipFill>
          <a:blip r:embed="rId2"/>
          <a:srcRect/>
          <a:stretch>
            <a:fillRect/>
          </a:stretch>
        </p:blipFill>
        <p:spPr bwMode="auto">
          <a:xfrm rot="5400000">
            <a:off x="1939549" y="-239189"/>
            <a:ext cx="5493504" cy="8153402"/>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DFD – Student Record System</a:t>
            </a:r>
            <a:endParaRPr lang="en-US" dirty="0"/>
          </a:p>
        </p:txBody>
      </p:sp>
      <p:pic>
        <p:nvPicPr>
          <p:cNvPr id="6146" name="Picture 2"/>
          <p:cNvPicPr>
            <a:picLocks noGrp="1" noChangeAspect="1" noChangeArrowheads="1"/>
          </p:cNvPicPr>
          <p:nvPr>
            <p:ph idx="1"/>
          </p:nvPr>
        </p:nvPicPr>
        <p:blipFill>
          <a:blip r:embed="rId2"/>
          <a:srcRect/>
          <a:stretch>
            <a:fillRect/>
          </a:stretch>
        </p:blipFill>
        <p:spPr bwMode="auto">
          <a:xfrm>
            <a:off x="457200" y="1600200"/>
            <a:ext cx="7620000" cy="5029200"/>
          </a:xfrm>
          <a:prstGeom prst="rect">
            <a:avLst/>
          </a:prstGeom>
          <a:noFill/>
          <a:ln w="9525">
            <a:noFill/>
            <a:miter lim="800000"/>
            <a:headEnd/>
            <a:tailEnd/>
          </a:ln>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DFD – Payroll System</a:t>
            </a:r>
            <a:endParaRPr lang="en-US" dirty="0"/>
          </a:p>
        </p:txBody>
      </p:sp>
      <p:pic>
        <p:nvPicPr>
          <p:cNvPr id="7170" name="Picture 2"/>
          <p:cNvPicPr>
            <a:picLocks noGrp="1" noChangeAspect="1" noChangeArrowheads="1"/>
          </p:cNvPicPr>
          <p:nvPr>
            <p:ph idx="1"/>
          </p:nvPr>
        </p:nvPicPr>
        <p:blipFill>
          <a:blip r:embed="rId2"/>
          <a:srcRect/>
          <a:stretch>
            <a:fillRect/>
          </a:stretch>
        </p:blipFill>
        <p:spPr bwMode="auto">
          <a:xfrm>
            <a:off x="685800" y="1600200"/>
            <a:ext cx="7696200" cy="4953000"/>
          </a:xfrm>
          <a:prstGeom prst="rect">
            <a:avLst/>
          </a:prstGeom>
          <a:noFill/>
          <a:ln w="9525">
            <a:noFill/>
            <a:miter lim="800000"/>
            <a:headEnd/>
            <a:tailEnd/>
          </a:ln>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DFD - Water Billing System</a:t>
            </a:r>
            <a:endParaRPr lang="en-US" dirty="0"/>
          </a:p>
        </p:txBody>
      </p:sp>
      <p:pic>
        <p:nvPicPr>
          <p:cNvPr id="8194" name="Picture 2"/>
          <p:cNvPicPr>
            <a:picLocks noGrp="1" noChangeAspect="1" noChangeArrowheads="1"/>
          </p:cNvPicPr>
          <p:nvPr>
            <p:ph idx="1"/>
          </p:nvPr>
        </p:nvPicPr>
        <p:blipFill>
          <a:blip r:embed="rId2"/>
          <a:srcRect/>
          <a:stretch>
            <a:fillRect/>
          </a:stretch>
        </p:blipFill>
        <p:spPr bwMode="auto">
          <a:xfrm>
            <a:off x="533400" y="1600200"/>
            <a:ext cx="7848600" cy="4953000"/>
          </a:xfrm>
          <a:prstGeom prst="rect">
            <a:avLst/>
          </a:prstGeom>
          <a:noFill/>
          <a:ln w="9525">
            <a:noFill/>
            <a:miter lim="800000"/>
            <a:headEnd/>
            <a:tailEnd/>
          </a:ln>
          <a:effec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DFD – expanded version</a:t>
            </a:r>
            <a:endParaRPr lang="en-US" dirty="0"/>
          </a:p>
        </p:txBody>
      </p:sp>
      <p:pic>
        <p:nvPicPr>
          <p:cNvPr id="9218" name="Picture 2"/>
          <p:cNvPicPr>
            <a:picLocks noGrp="1" noChangeAspect="1" noChangeArrowheads="1"/>
          </p:cNvPicPr>
          <p:nvPr>
            <p:ph idx="1"/>
          </p:nvPr>
        </p:nvPicPr>
        <p:blipFill>
          <a:blip r:embed="rId3" cstate="print"/>
          <a:srcRect/>
          <a:stretch>
            <a:fillRect/>
          </a:stretch>
        </p:blipFill>
        <p:spPr bwMode="auto">
          <a:xfrm rot="5400000">
            <a:off x="2019300" y="-38100"/>
            <a:ext cx="5029202" cy="8153401"/>
          </a:xfrm>
          <a:prstGeom prst="rect">
            <a:avLst/>
          </a:prstGeom>
          <a:noFill/>
          <a:ln w="9525">
            <a:noFill/>
            <a:miter lim="800000"/>
            <a:headEnd/>
            <a:tailEnd/>
          </a:ln>
          <a:effec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7"/>
          <p:cNvSpPr>
            <a:spLocks noGrp="1"/>
          </p:cNvSpPr>
          <p:nvPr>
            <p:ph type="title"/>
          </p:nvPr>
        </p:nvSpPr>
        <p:spPr>
          <a:xfrm>
            <a:off x="685800" y="228600"/>
            <a:ext cx="8015288" cy="914400"/>
          </a:xfrm>
        </p:spPr>
        <p:txBody>
          <a:bodyPr/>
          <a:lstStyle/>
          <a:p>
            <a:r>
              <a:rPr lang="en-US" sz="3200" dirty="0" smtClean="0"/>
              <a:t>Another form of Data flow diagram</a:t>
            </a:r>
          </a:p>
        </p:txBody>
      </p:sp>
      <p:sp>
        <p:nvSpPr>
          <p:cNvPr id="5" name="Content Placeholder 4"/>
          <p:cNvSpPr>
            <a:spLocks noGrp="1"/>
          </p:cNvSpPr>
          <p:nvPr>
            <p:ph sz="half" idx="1"/>
          </p:nvPr>
        </p:nvSpPr>
        <p:spPr>
          <a:xfrm>
            <a:off x="609600" y="1447800"/>
            <a:ext cx="7924800" cy="1295400"/>
          </a:xfrm>
        </p:spPr>
        <p:txBody>
          <a:bodyPr rtlCol="0">
            <a:normAutofit fontScale="55000" lnSpcReduction="20000"/>
          </a:bodyPr>
          <a:lstStyle/>
          <a:p>
            <a:pPr fontAlgn="auto">
              <a:spcAft>
                <a:spcPts val="0"/>
              </a:spcAft>
              <a:defRPr/>
            </a:pPr>
            <a:r>
              <a:rPr lang="en-US" dirty="0" smtClean="0"/>
              <a:t>Data flow diagram for mail-in university registration system</a:t>
            </a:r>
            <a:br>
              <a:rPr lang="en-US" dirty="0" smtClean="0"/>
            </a:br>
            <a:r>
              <a:rPr lang="en-US" dirty="0" smtClean="0"/>
              <a:t>The system has three processes: Verify availability (1.0), Enroll student (2.0), and Confirm registration (3.0). The name and content of each of the data flows appear adjacent to each arrow. There is one external entity in this system: the student. There are two data stores: the student master file and the course file.</a:t>
            </a:r>
          </a:p>
        </p:txBody>
      </p:sp>
      <p:sp>
        <p:nvSpPr>
          <p:cNvPr id="30724" name="Text Placeholder 8"/>
          <p:cNvSpPr>
            <a:spLocks noGrp="1"/>
          </p:cNvSpPr>
          <p:nvPr>
            <p:ph type="body" sz="half" idx="2"/>
          </p:nvPr>
        </p:nvSpPr>
        <p:spPr>
          <a:xfrm>
            <a:off x="685800" y="2895600"/>
            <a:ext cx="7848600" cy="3657600"/>
          </a:xfrm>
        </p:spPr>
        <p:txBody>
          <a:bodyPr/>
          <a:lstStyle/>
          <a:p>
            <a:endParaRPr lang="en-US" smtClean="0"/>
          </a:p>
        </p:txBody>
      </p:sp>
      <p:pic>
        <p:nvPicPr>
          <p:cNvPr id="30725" name="Picture 2" descr="E:\Mr Obuobi\bak-lecturenotes\MIS2notes-08\images\fg_14_07.jpg"/>
          <p:cNvPicPr>
            <a:picLocks noGrp="1" noChangeAspect="1" noChangeArrowheads="1"/>
          </p:cNvPicPr>
          <p:nvPr>
            <p:ph sz="half" idx="4294967295"/>
          </p:nvPr>
        </p:nvPicPr>
        <p:blipFill>
          <a:blip r:embed="rId3"/>
          <a:srcRect/>
          <a:stretch>
            <a:fillRect/>
          </a:stretch>
        </p:blipFill>
        <p:spPr>
          <a:xfrm>
            <a:off x="762000" y="2990850"/>
            <a:ext cx="6781800" cy="3368675"/>
          </a:xfrm>
          <a:noFill/>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xfrm>
            <a:off x="430213" y="136525"/>
            <a:ext cx="8221662" cy="817563"/>
          </a:xfrm>
          <a:ln/>
        </p:spPr>
        <p:txBody>
          <a:bodyPr lIns="0" tIns="0" rIns="0" bIns="0"/>
          <a:lstStyle/>
          <a:p>
            <a:pPr>
              <a:lnSpc>
                <a:spcPct val="97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a:t>FLOWCHART</a:t>
            </a:r>
          </a:p>
        </p:txBody>
      </p:sp>
      <p:sp>
        <p:nvSpPr>
          <p:cNvPr id="19458" name="Rectangle 2"/>
          <p:cNvSpPr>
            <a:spLocks noGrp="1" noChangeArrowheads="1"/>
          </p:cNvSpPr>
          <p:nvPr>
            <p:ph type="body" idx="1"/>
          </p:nvPr>
        </p:nvSpPr>
        <p:spPr>
          <a:xfrm>
            <a:off x="415925" y="1111250"/>
            <a:ext cx="8221663" cy="5338763"/>
          </a:xfrm>
          <a:ln/>
        </p:spPr>
        <p:txBody>
          <a:bodyPr lIns="0" tIns="0" rIns="0" bIns="0"/>
          <a:lstStyle/>
          <a:p>
            <a:pPr>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a:t>This is another diagrammatic aid to understanding and communication. </a:t>
            </a:r>
          </a:p>
          <a:p>
            <a:pPr>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a:t>They cover similar grounds to DFD in some respect. </a:t>
            </a:r>
          </a:p>
          <a:p>
            <a:pPr>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a:t>Flowchart permits a slightly different angle and focus which expose aspects of the system which were not apparent or appear insignificant in the dataflow diagrams.</a:t>
            </a:r>
          </a:p>
          <a:p>
            <a:pPr>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a:t>It uses symbols from the NCC Standards (N.C.C 1969). </a:t>
            </a:r>
          </a:p>
          <a:p>
            <a:pPr lvl="1">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This standard defines procedures for documenting and modelling computer and clerical systems. </a:t>
            </a:r>
            <a:endParaRPr lang="en-GB" sz="2400"/>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1"/>
          <p:cNvSpPr>
            <a:spLocks noGrp="1" noChangeArrowheads="1"/>
          </p:cNvSpPr>
          <p:nvPr>
            <p:ph type="title"/>
          </p:nvPr>
        </p:nvSpPr>
        <p:spPr>
          <a:xfrm>
            <a:off x="457200" y="128588"/>
            <a:ext cx="8221663" cy="809625"/>
          </a:xfrm>
          <a:ln/>
        </p:spPr>
        <p:txBody>
          <a:bodyPr lIns="0" tIns="0" rIns="0" bIns="0"/>
          <a:lstStyle/>
          <a:p>
            <a:pPr>
              <a:lnSpc>
                <a:spcPct val="97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a:t>FLOWCHART SYMBOLS</a:t>
            </a:r>
          </a:p>
        </p:txBody>
      </p:sp>
      <p:sp>
        <p:nvSpPr>
          <p:cNvPr id="20482" name="Rectangle 2"/>
          <p:cNvSpPr>
            <a:spLocks noGrp="1" noChangeArrowheads="1"/>
          </p:cNvSpPr>
          <p:nvPr>
            <p:ph type="body" idx="1"/>
          </p:nvPr>
        </p:nvSpPr>
        <p:spPr>
          <a:xfrm>
            <a:off x="442913" y="1001713"/>
            <a:ext cx="8221662" cy="5222875"/>
          </a:xfrm>
          <a:ln/>
        </p:spPr>
        <p:txBody>
          <a:bodyPr lIns="0" tIns="0" rIns="0" bIns="0"/>
          <a:lstStyle/>
          <a:p>
            <a:pPr>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a:t>The following symbols are used will be used on the course but there are many more symbols.</a:t>
            </a:r>
            <a:endParaRPr lang="en-GB"/>
          </a:p>
          <a:p>
            <a:pPr>
              <a:lnSpc>
                <a:spcPct val="119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t>Process						  Input/Output</a:t>
            </a:r>
          </a:p>
          <a:p>
            <a:pPr>
              <a:lnSpc>
                <a:spcPct val="119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endParaRPr lang="en-GB"/>
          </a:p>
          <a:p>
            <a:pPr>
              <a:lnSpc>
                <a:spcPct val="119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t>Decision box</a:t>
            </a:r>
          </a:p>
          <a:p>
            <a:pPr>
              <a:lnSpc>
                <a:spcPct val="119000"/>
              </a:lnSpc>
              <a:buFont typeface="Arial" pitchFamily="34" charset="0"/>
              <a:buNone/>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t>                                      </a:t>
            </a:r>
          </a:p>
          <a:p>
            <a:pPr>
              <a:lnSpc>
                <a:spcPct val="119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t>Report                           Connector</a:t>
            </a:r>
          </a:p>
        </p:txBody>
      </p:sp>
      <p:sp>
        <p:nvSpPr>
          <p:cNvPr id="20484" name="Rectangle 4"/>
          <p:cNvSpPr>
            <a:spLocks noChangeArrowheads="1"/>
          </p:cNvSpPr>
          <p:nvPr/>
        </p:nvSpPr>
        <p:spPr bwMode="auto">
          <a:xfrm>
            <a:off x="2590800" y="2743200"/>
            <a:ext cx="1828800" cy="762000"/>
          </a:xfrm>
          <a:prstGeom prst="rect">
            <a:avLst/>
          </a:prstGeom>
          <a:solidFill>
            <a:srgbClr val="00B8FF"/>
          </a:solidFill>
          <a:ln w="9525">
            <a:solidFill>
              <a:schemeClr val="tx1"/>
            </a:solidFill>
            <a:miter lim="800000"/>
            <a:headEnd/>
            <a:tailEnd/>
          </a:ln>
          <a:effectLst/>
        </p:spPr>
        <p:txBody>
          <a:bodyPr wrap="none" anchor="ctr"/>
          <a:lstStyle/>
          <a:p>
            <a:endParaRPr lang="en-US"/>
          </a:p>
        </p:txBody>
      </p:sp>
      <p:sp>
        <p:nvSpPr>
          <p:cNvPr id="20485" name="Oval 5"/>
          <p:cNvSpPr>
            <a:spLocks noChangeArrowheads="1"/>
          </p:cNvSpPr>
          <p:nvPr/>
        </p:nvSpPr>
        <p:spPr bwMode="auto">
          <a:xfrm>
            <a:off x="7391400" y="5410200"/>
            <a:ext cx="1066800" cy="1066800"/>
          </a:xfrm>
          <a:prstGeom prst="ellipse">
            <a:avLst/>
          </a:prstGeom>
          <a:solidFill>
            <a:srgbClr val="00B8FF"/>
          </a:solidFill>
          <a:ln w="9525">
            <a:solidFill>
              <a:schemeClr val="tx1"/>
            </a:solidFill>
            <a:round/>
            <a:headEnd/>
            <a:tailEnd/>
          </a:ln>
          <a:effectLst/>
        </p:spPr>
        <p:txBody>
          <a:bodyPr wrap="none" anchor="ctr"/>
          <a:lstStyle/>
          <a:p>
            <a:endParaRPr lang="en-US"/>
          </a:p>
        </p:txBody>
      </p:sp>
      <p:sp>
        <p:nvSpPr>
          <p:cNvPr id="20486" name="AutoShape 6"/>
          <p:cNvSpPr>
            <a:spLocks noChangeArrowheads="1"/>
          </p:cNvSpPr>
          <p:nvPr/>
        </p:nvSpPr>
        <p:spPr bwMode="auto">
          <a:xfrm>
            <a:off x="3505200" y="3810000"/>
            <a:ext cx="2286000" cy="990600"/>
          </a:xfrm>
          <a:prstGeom prst="flowChartDecision">
            <a:avLst/>
          </a:prstGeom>
          <a:solidFill>
            <a:srgbClr val="00B8FF"/>
          </a:solidFill>
          <a:ln w="9525">
            <a:solidFill>
              <a:schemeClr val="tx1"/>
            </a:solidFill>
            <a:miter lim="800000"/>
            <a:headEnd/>
            <a:tailEnd/>
          </a:ln>
          <a:effectLst/>
        </p:spPr>
        <p:txBody>
          <a:bodyPr wrap="none" anchor="ctr"/>
          <a:lstStyle/>
          <a:p>
            <a:endParaRPr lang="en-US"/>
          </a:p>
        </p:txBody>
      </p:sp>
      <p:sp>
        <p:nvSpPr>
          <p:cNvPr id="20487" name="AutoShape 7"/>
          <p:cNvSpPr>
            <a:spLocks noChangeArrowheads="1"/>
          </p:cNvSpPr>
          <p:nvPr/>
        </p:nvSpPr>
        <p:spPr bwMode="auto">
          <a:xfrm>
            <a:off x="7162800" y="2667000"/>
            <a:ext cx="1600200" cy="990600"/>
          </a:xfrm>
          <a:prstGeom prst="flowChartInputOutput">
            <a:avLst/>
          </a:prstGeom>
          <a:solidFill>
            <a:srgbClr val="00B8FF"/>
          </a:solidFill>
          <a:ln w="9525">
            <a:solidFill>
              <a:schemeClr val="tx1"/>
            </a:solidFill>
            <a:miter lim="800000"/>
            <a:headEnd/>
            <a:tailEnd/>
          </a:ln>
          <a:effectLst/>
        </p:spPr>
        <p:txBody>
          <a:bodyPr wrap="none" anchor="ctr"/>
          <a:lstStyle/>
          <a:p>
            <a:endParaRPr lang="en-US"/>
          </a:p>
        </p:txBody>
      </p:sp>
      <p:sp>
        <p:nvSpPr>
          <p:cNvPr id="20488" name="AutoShape 8"/>
          <p:cNvSpPr>
            <a:spLocks noChangeArrowheads="1"/>
          </p:cNvSpPr>
          <p:nvPr/>
        </p:nvSpPr>
        <p:spPr bwMode="auto">
          <a:xfrm>
            <a:off x="2514600" y="5257800"/>
            <a:ext cx="1447800" cy="1066800"/>
          </a:xfrm>
          <a:prstGeom prst="flowChartDocument">
            <a:avLst/>
          </a:prstGeom>
          <a:solidFill>
            <a:srgbClr val="00B8FF"/>
          </a:solidFill>
          <a:ln w="9525">
            <a:solidFill>
              <a:schemeClr val="tx1"/>
            </a:solidFill>
            <a:miter lim="800000"/>
            <a:headEnd/>
            <a:tailEnd/>
          </a:ln>
          <a:effectLst/>
        </p:spPr>
        <p:txBody>
          <a:bodyPr wrap="none" anchor="ctr"/>
          <a:lstStyle/>
          <a:p>
            <a:endParaRPr lang="en-US"/>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1"/>
          <p:cNvSpPr>
            <a:spLocks noGrp="1" noChangeArrowheads="1"/>
          </p:cNvSpPr>
          <p:nvPr>
            <p:ph type="title"/>
          </p:nvPr>
        </p:nvSpPr>
        <p:spPr>
          <a:xfrm>
            <a:off x="457200" y="274638"/>
            <a:ext cx="8229600" cy="555625"/>
          </a:xfrm>
          <a:ln/>
        </p:spPr>
        <p:txBody>
          <a:bodyPr lIns="0" tIns="0" rIns="0" bIns="0"/>
          <a:lstStyle/>
          <a:p>
            <a:pPr>
              <a:lnSpc>
                <a:spcPct val="97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sz="3600"/>
              <a:t>OVERVIEW</a:t>
            </a:r>
          </a:p>
        </p:txBody>
      </p:sp>
      <p:sp>
        <p:nvSpPr>
          <p:cNvPr id="5122" name="Rectangle 2"/>
          <p:cNvSpPr>
            <a:spLocks noGrp="1" noChangeArrowheads="1"/>
          </p:cNvSpPr>
          <p:nvPr>
            <p:ph type="body" idx="1"/>
          </p:nvPr>
        </p:nvSpPr>
        <p:spPr>
          <a:xfrm>
            <a:off x="361950" y="990600"/>
            <a:ext cx="8229600" cy="5689600"/>
          </a:xfrm>
          <a:ln/>
        </p:spPr>
        <p:txBody>
          <a:bodyPr lIns="0" tIns="0" rIns="0" bIns="0"/>
          <a:lstStyle/>
          <a:p>
            <a:pPr>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dirty="0"/>
              <a:t>We consider modeling along the following lines</a:t>
            </a:r>
            <a:endParaRPr lang="en-US" sz="2800" b="1" dirty="0"/>
          </a:p>
          <a:p>
            <a:pPr lvl="1">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b="1" dirty="0"/>
              <a:t>Modeling Physical Processes</a:t>
            </a:r>
            <a:endParaRPr lang="en-US" sz="2400" dirty="0"/>
          </a:p>
          <a:p>
            <a:pPr lvl="2">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dirty="0"/>
              <a:t>Scribbled </a:t>
            </a:r>
            <a:r>
              <a:rPr lang="en-US" sz="2000" dirty="0" smtClean="0"/>
              <a:t>diagram / Rich Picture</a:t>
            </a:r>
            <a:endParaRPr lang="en-US" sz="2000" dirty="0"/>
          </a:p>
          <a:p>
            <a:pPr lvl="2">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dirty="0"/>
              <a:t>English Narrative prompts a number of questions, which leads to (2).</a:t>
            </a:r>
          </a:p>
          <a:p>
            <a:pPr lvl="2">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dirty="0"/>
              <a:t>Prompts a number of questions about message (Formal/Informal) leading to the Modeling of the message system.</a:t>
            </a:r>
            <a:endParaRPr lang="en-US" sz="2000" b="1" dirty="0"/>
          </a:p>
          <a:p>
            <a:pPr lvl="1">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b="1" dirty="0"/>
              <a:t>Modeling messages (formal/ informal</a:t>
            </a:r>
            <a:r>
              <a:rPr lang="en-US" sz="2400" dirty="0"/>
              <a:t>)</a:t>
            </a:r>
          </a:p>
          <a:p>
            <a:pPr lvl="2">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dirty="0"/>
              <a:t>DFD</a:t>
            </a:r>
          </a:p>
          <a:p>
            <a:pPr lvl="2">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dirty="0"/>
              <a:t>Flowchart prompts a number of questions about duties and procedures</a:t>
            </a:r>
            <a:endParaRPr lang="en-US" sz="2000" b="1" dirty="0"/>
          </a:p>
          <a:p>
            <a:pPr lvl="1">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b="1" dirty="0"/>
              <a:t>Modeling Routines and Procedures </a:t>
            </a:r>
            <a:endParaRPr lang="en-US" sz="2400" dirty="0"/>
          </a:p>
          <a:p>
            <a:pPr lvl="2">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dirty="0"/>
              <a:t>Decision Table</a:t>
            </a:r>
          </a:p>
          <a:p>
            <a:pPr lvl="2">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dirty="0"/>
              <a:t>Decision Tree</a:t>
            </a:r>
          </a:p>
          <a:p>
            <a:pPr lvl="2">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dirty="0"/>
              <a:t>Structured English (If then etc)</a:t>
            </a:r>
            <a:endParaRPr lang="en-GB" sz="2000" dirty="0"/>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FLOWCHART – MOVEMENT OF CUSTOMER ORDER</a:t>
            </a:r>
            <a:endParaRPr lang="en-US" dirty="0"/>
          </a:p>
        </p:txBody>
      </p:sp>
      <p:pic>
        <p:nvPicPr>
          <p:cNvPr id="10242" name="Picture 2"/>
          <p:cNvPicPr>
            <a:picLocks noGrp="1" noChangeAspect="1" noChangeArrowheads="1"/>
          </p:cNvPicPr>
          <p:nvPr>
            <p:ph idx="1"/>
          </p:nvPr>
        </p:nvPicPr>
        <p:blipFill>
          <a:blip r:embed="rId2"/>
          <a:srcRect/>
          <a:stretch>
            <a:fillRect/>
          </a:stretch>
        </p:blipFill>
        <p:spPr bwMode="auto">
          <a:xfrm>
            <a:off x="2362200" y="1600200"/>
            <a:ext cx="4267200" cy="48006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FLOWCHART – KNITTING PROCESS</a:t>
            </a:r>
            <a:endParaRPr lang="en-US" dirty="0"/>
          </a:p>
        </p:txBody>
      </p:sp>
      <p:pic>
        <p:nvPicPr>
          <p:cNvPr id="11266" name="Picture 2"/>
          <p:cNvPicPr>
            <a:picLocks noGrp="1" noChangeAspect="1" noChangeArrowheads="1"/>
          </p:cNvPicPr>
          <p:nvPr>
            <p:ph idx="1"/>
          </p:nvPr>
        </p:nvPicPr>
        <p:blipFill>
          <a:blip r:embed="rId2"/>
          <a:srcRect/>
          <a:stretch>
            <a:fillRect/>
          </a:stretch>
        </p:blipFill>
        <p:spPr bwMode="auto">
          <a:xfrm>
            <a:off x="2057400" y="1600200"/>
            <a:ext cx="4800600" cy="48768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1"/>
          <p:cNvSpPr>
            <a:spLocks noGrp="1" noChangeArrowheads="1"/>
          </p:cNvSpPr>
          <p:nvPr>
            <p:ph type="title"/>
          </p:nvPr>
        </p:nvSpPr>
        <p:spPr>
          <a:xfrm>
            <a:off x="457200" y="128588"/>
            <a:ext cx="8221663" cy="892175"/>
          </a:xfrm>
          <a:ln/>
        </p:spPr>
        <p:txBody>
          <a:bodyPr lIns="0" tIns="0" rIns="0" bIns="0"/>
          <a:lstStyle/>
          <a:p>
            <a:pPr>
              <a:lnSpc>
                <a:spcPct val="97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sz="3600"/>
              <a:t>DFD VS FLOWCHART</a:t>
            </a:r>
          </a:p>
        </p:txBody>
      </p:sp>
      <p:sp>
        <p:nvSpPr>
          <p:cNvPr id="21506" name="Rectangle 2"/>
          <p:cNvSpPr>
            <a:spLocks noGrp="1" noChangeArrowheads="1"/>
          </p:cNvSpPr>
          <p:nvPr>
            <p:ph type="body" idx="1"/>
          </p:nvPr>
        </p:nvSpPr>
        <p:spPr>
          <a:xfrm>
            <a:off x="457200" y="1209675"/>
            <a:ext cx="8262938" cy="5191125"/>
          </a:xfrm>
          <a:ln/>
        </p:spPr>
        <p:txBody>
          <a:bodyPr lIns="0" tIns="0" rIns="0" bIns="0"/>
          <a:lstStyle/>
          <a:p>
            <a:pPr>
              <a:lnSpc>
                <a:spcPct val="97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a:t>Flowcharting notations and DFD overlaps. </a:t>
            </a:r>
          </a:p>
          <a:p>
            <a:pPr lvl="1">
              <a:lnSpc>
                <a:spcPct val="97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a:t>Which one to use is largely subjective and therefore adopt the one you feel happier with. </a:t>
            </a:r>
          </a:p>
          <a:p>
            <a:pPr>
              <a:lnSpc>
                <a:spcPct val="97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t>Some subjective comments</a:t>
            </a:r>
          </a:p>
          <a:p>
            <a:pPr lvl="1">
              <a:lnSpc>
                <a:spcPct val="97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u="sng"/>
              <a:t>provide insight into the system</a:t>
            </a:r>
            <a:r>
              <a:rPr lang="en-US"/>
              <a:t> </a:t>
            </a:r>
          </a:p>
          <a:p>
            <a:pPr lvl="2">
              <a:lnSpc>
                <a:spcPct val="97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a:t>DFD is ideal due to simple notation </a:t>
            </a:r>
          </a:p>
          <a:p>
            <a:pPr lvl="2">
              <a:lnSpc>
                <a:spcPct val="97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a:t>It is also self checking &amp; promote creativity</a:t>
            </a:r>
          </a:p>
          <a:p>
            <a:pPr lvl="2">
              <a:lnSpc>
                <a:spcPct val="97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a:t>Flowchart more cumbersome</a:t>
            </a:r>
          </a:p>
          <a:p>
            <a:pPr lvl="1">
              <a:lnSpc>
                <a:spcPct val="97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u="sng"/>
              <a:t>communicate facts and ideas about the system</a:t>
            </a:r>
            <a:r>
              <a:rPr lang="en-US"/>
              <a:t> </a:t>
            </a:r>
          </a:p>
          <a:p>
            <a:pPr lvl="2">
              <a:lnSpc>
                <a:spcPct val="97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t>Flowchart better for IT personnel &amp; DFD for users</a:t>
            </a:r>
          </a:p>
          <a:p>
            <a:pPr lvl="2">
              <a:lnSpc>
                <a:spcPct val="97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t>Flowchart is more free-standing unlike DFD</a:t>
            </a:r>
          </a:p>
        </p:txBody>
      </p:sp>
    </p:spTree>
  </p:cSld>
  <p:clrMapOvr>
    <a:masterClrMapping/>
  </p:clrMapOvr>
  <p:transition spd="med"/>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
          <p:cNvSpPr>
            <a:spLocks noGrp="1" noChangeArrowheads="1"/>
          </p:cNvSpPr>
          <p:nvPr>
            <p:ph type="title"/>
          </p:nvPr>
        </p:nvSpPr>
        <p:spPr>
          <a:xfrm>
            <a:off x="457200" y="119063"/>
            <a:ext cx="8221663" cy="652462"/>
          </a:xfrm>
          <a:ln/>
        </p:spPr>
        <p:txBody>
          <a:bodyPr lIns="0" tIns="0" rIns="0" bIns="0"/>
          <a:lstStyle/>
          <a:p>
            <a:pPr>
              <a:lnSpc>
                <a:spcPct val="97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a:t>DECISION TABLES</a:t>
            </a:r>
          </a:p>
        </p:txBody>
      </p:sp>
      <p:sp>
        <p:nvSpPr>
          <p:cNvPr id="22530" name="Rectangle 2"/>
          <p:cNvSpPr>
            <a:spLocks noGrp="1" noChangeArrowheads="1"/>
          </p:cNvSpPr>
          <p:nvPr>
            <p:ph type="body" idx="1"/>
          </p:nvPr>
        </p:nvSpPr>
        <p:spPr>
          <a:xfrm>
            <a:off x="442913" y="1047750"/>
            <a:ext cx="8221662" cy="5402263"/>
          </a:xfrm>
          <a:ln/>
        </p:spPr>
        <p:txBody>
          <a:bodyPr lIns="0" tIns="0" rIns="0" bIns="0"/>
          <a:lstStyle/>
          <a:p>
            <a:pPr>
              <a:lnSpc>
                <a:spcPct val="97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It is a method of defining in compact manner, the actions to be taken when certain specified conditions are fulfilled. </a:t>
            </a:r>
          </a:p>
          <a:p>
            <a:pPr>
              <a:lnSpc>
                <a:spcPct val="97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It is a means of describing the task to be carried out in an information system without specifying precisely how those tasks are implemented.</a:t>
            </a:r>
          </a:p>
          <a:p>
            <a:pPr>
              <a:lnSpc>
                <a:spcPct val="97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A decision table is essentially made up of  four (4) quadrants, created by two double lines which intersect at right angles as depicted </a:t>
            </a:r>
          </a:p>
          <a:p>
            <a:pPr>
              <a:lnSpc>
                <a:spcPct val="97000"/>
              </a:lnSpc>
              <a:buFont typeface="Arial" pitchFamily="34" charset="0"/>
              <a:buNone/>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sz="2400"/>
              <a:t>            Condition                   Condition Entry (Rules)</a:t>
            </a:r>
          </a:p>
          <a:p>
            <a:pPr>
              <a:lnSpc>
                <a:spcPct val="97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endParaRPr lang="en-GB" sz="2400"/>
          </a:p>
          <a:p>
            <a:pPr>
              <a:lnSpc>
                <a:spcPct val="97000"/>
              </a:lnSpc>
              <a:buFont typeface="Arial" pitchFamily="34" charset="0"/>
              <a:buNone/>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sz="2400"/>
              <a:t>            Action                         Action Entry</a:t>
            </a:r>
          </a:p>
          <a:p>
            <a:pPr>
              <a:lnSpc>
                <a:spcPct val="97000"/>
              </a:lnSpc>
              <a:buFont typeface="Arial" pitchFamily="34" charset="0"/>
              <a:buNone/>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endParaRPr lang="en-GB" sz="2400"/>
          </a:p>
          <a:p>
            <a:pPr>
              <a:lnSpc>
                <a:spcPct val="97000"/>
              </a:lnSpc>
              <a:buFont typeface="Arial" pitchFamily="34" charset="0"/>
              <a:buNone/>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sz="2400"/>
              <a:t>    </a:t>
            </a:r>
            <a:r>
              <a:rPr lang="en-US" sz="2400"/>
              <a:t>we shall limit our studies with the limited entry table </a:t>
            </a:r>
            <a:endParaRPr lang="en-GB" sz="2400"/>
          </a:p>
        </p:txBody>
      </p:sp>
      <p:sp>
        <p:nvSpPr>
          <p:cNvPr id="22532" name="Line 4"/>
          <p:cNvSpPr>
            <a:spLocks noChangeShapeType="1"/>
          </p:cNvSpPr>
          <p:nvPr/>
        </p:nvSpPr>
        <p:spPr bwMode="auto">
          <a:xfrm>
            <a:off x="4114800" y="4191000"/>
            <a:ext cx="0" cy="1600200"/>
          </a:xfrm>
          <a:prstGeom prst="line">
            <a:avLst/>
          </a:prstGeom>
          <a:noFill/>
          <a:ln w="9525">
            <a:solidFill>
              <a:schemeClr val="tx1"/>
            </a:solidFill>
            <a:round/>
            <a:headEnd/>
            <a:tailEnd/>
          </a:ln>
          <a:effectLst/>
        </p:spPr>
        <p:txBody>
          <a:bodyPr/>
          <a:lstStyle/>
          <a:p>
            <a:endParaRPr lang="en-US"/>
          </a:p>
        </p:txBody>
      </p:sp>
      <p:sp>
        <p:nvSpPr>
          <p:cNvPr id="22533" name="Line 5"/>
          <p:cNvSpPr>
            <a:spLocks noChangeShapeType="1"/>
          </p:cNvSpPr>
          <p:nvPr/>
        </p:nvSpPr>
        <p:spPr bwMode="auto">
          <a:xfrm>
            <a:off x="1676400" y="4876800"/>
            <a:ext cx="5943600" cy="0"/>
          </a:xfrm>
          <a:prstGeom prst="line">
            <a:avLst/>
          </a:prstGeom>
          <a:noFill/>
          <a:ln w="9525">
            <a:solidFill>
              <a:schemeClr val="tx1"/>
            </a:solidFill>
            <a:round/>
            <a:headEnd/>
            <a:tailEnd/>
          </a:ln>
          <a:effectLst/>
        </p:spPr>
        <p:txBody>
          <a:bodyPr/>
          <a:lstStyle/>
          <a:p>
            <a:endParaRPr lang="en-US"/>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a:xfrm>
            <a:off x="457200" y="152400"/>
            <a:ext cx="8220075" cy="762000"/>
          </a:xfrm>
        </p:spPr>
        <p:txBody>
          <a:bodyPr/>
          <a:lstStyle/>
          <a:p>
            <a:r>
              <a:rPr lang="en-US" sz="3600"/>
              <a:t>LIMITED ENTRY DECISION TABLE</a:t>
            </a:r>
          </a:p>
        </p:txBody>
      </p:sp>
      <p:sp>
        <p:nvSpPr>
          <p:cNvPr id="48131" name="Rectangle 3"/>
          <p:cNvSpPr>
            <a:spLocks noGrp="1" noChangeArrowheads="1"/>
          </p:cNvSpPr>
          <p:nvPr>
            <p:ph type="body" idx="1"/>
          </p:nvPr>
        </p:nvSpPr>
        <p:spPr>
          <a:xfrm>
            <a:off x="457200" y="990600"/>
            <a:ext cx="8220075" cy="5410200"/>
          </a:xfrm>
        </p:spPr>
        <p:txBody>
          <a:bodyPr/>
          <a:lstStyle/>
          <a:p>
            <a:pPr>
              <a:lnSpc>
                <a:spcPct val="80000"/>
              </a:lnSpc>
            </a:pPr>
            <a:r>
              <a:rPr lang="en-US" sz="2800"/>
              <a:t>With a limited entry table, all conditions test and outcomes are either Yes or No. That is, they are Boolean. </a:t>
            </a:r>
          </a:p>
          <a:p>
            <a:pPr>
              <a:lnSpc>
                <a:spcPct val="80000"/>
              </a:lnSpc>
            </a:pPr>
            <a:r>
              <a:rPr lang="en-US" sz="2800"/>
              <a:t>The entry portion of this table is marked only if a particular rule satisfies the condition or requires the action stated.</a:t>
            </a:r>
          </a:p>
          <a:p>
            <a:pPr>
              <a:lnSpc>
                <a:spcPct val="80000"/>
              </a:lnSpc>
            </a:pPr>
            <a:r>
              <a:rPr lang="en-US" sz="2800"/>
              <a:t>Convention dictates that only 3 symbols are use:</a:t>
            </a:r>
          </a:p>
          <a:p>
            <a:pPr lvl="1">
              <a:lnSpc>
                <a:spcPct val="80000"/>
              </a:lnSpc>
            </a:pPr>
            <a:r>
              <a:rPr lang="en-US" sz="2400"/>
              <a:t>“Y” for YES if the condition is satisfied. </a:t>
            </a:r>
          </a:p>
          <a:p>
            <a:pPr lvl="1">
              <a:lnSpc>
                <a:spcPct val="80000"/>
              </a:lnSpc>
            </a:pPr>
            <a:r>
              <a:rPr lang="en-US" sz="2400"/>
              <a:t>“N” for NO if it is not and </a:t>
            </a:r>
          </a:p>
          <a:p>
            <a:pPr lvl="1">
              <a:lnSpc>
                <a:spcPct val="80000"/>
              </a:lnSpc>
            </a:pPr>
            <a:r>
              <a:rPr lang="en-US" sz="2400"/>
              <a:t>dash </a:t>
            </a:r>
            <a:r>
              <a:rPr lang="en-US" sz="2400" b="1"/>
              <a:t>‘-‘</a:t>
            </a:r>
            <a:r>
              <a:rPr lang="en-US" sz="2400"/>
              <a:t> if the condition is not pertinent (irrelevant)</a:t>
            </a:r>
          </a:p>
          <a:p>
            <a:pPr>
              <a:lnSpc>
                <a:spcPct val="80000"/>
              </a:lnSpc>
            </a:pPr>
            <a:r>
              <a:rPr lang="en-US" sz="2800"/>
              <a:t>Similarly only two symbols are allowed in the action entry portion. </a:t>
            </a:r>
          </a:p>
          <a:p>
            <a:pPr lvl="1">
              <a:lnSpc>
                <a:spcPct val="80000"/>
              </a:lnSpc>
            </a:pPr>
            <a:r>
              <a:rPr lang="en-US" sz="2400"/>
              <a:t>These are “X” if the action is to be executed and</a:t>
            </a:r>
          </a:p>
          <a:p>
            <a:pPr lvl="1">
              <a:lnSpc>
                <a:spcPct val="80000"/>
              </a:lnSpc>
            </a:pPr>
            <a:r>
              <a:rPr lang="en-US" sz="2400"/>
              <a:t>A blank if it is not. </a:t>
            </a: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xfrm>
            <a:off x="457200" y="228600"/>
            <a:ext cx="8220075" cy="762000"/>
          </a:xfrm>
        </p:spPr>
        <p:txBody>
          <a:bodyPr/>
          <a:lstStyle/>
          <a:p>
            <a:r>
              <a:rPr lang="en-US" sz="3200" b="1"/>
              <a:t>TERMS USED IN DECISION TABLE</a:t>
            </a:r>
          </a:p>
        </p:txBody>
      </p:sp>
      <p:sp>
        <p:nvSpPr>
          <p:cNvPr id="49155" name="Rectangle 3"/>
          <p:cNvSpPr>
            <a:spLocks noGrp="1" noChangeArrowheads="1"/>
          </p:cNvSpPr>
          <p:nvPr>
            <p:ph type="body" idx="1"/>
          </p:nvPr>
        </p:nvSpPr>
        <p:spPr>
          <a:xfrm>
            <a:off x="457200" y="1219200"/>
            <a:ext cx="8220075" cy="5257800"/>
          </a:xfrm>
        </p:spPr>
        <p:txBody>
          <a:bodyPr/>
          <a:lstStyle/>
          <a:p>
            <a:pPr>
              <a:lnSpc>
                <a:spcPct val="90000"/>
              </a:lnSpc>
            </a:pPr>
            <a:r>
              <a:rPr lang="en-US" sz="2400" b="1"/>
              <a:t>RULE</a:t>
            </a:r>
            <a:r>
              <a:rPr lang="en-US" sz="2400"/>
              <a:t>: A correspondence between condition set and action sets in limited entry table.</a:t>
            </a:r>
          </a:p>
          <a:p>
            <a:pPr lvl="1">
              <a:lnSpc>
                <a:spcPct val="90000"/>
              </a:lnSpc>
            </a:pPr>
            <a:r>
              <a:rPr lang="en-US" sz="2000"/>
              <a:t>R=2</a:t>
            </a:r>
            <a:r>
              <a:rPr lang="en-US" sz="2000" baseline="30000"/>
              <a:t> c </a:t>
            </a:r>
            <a:r>
              <a:rPr lang="en-US" sz="2000"/>
              <a:t>where C is the number of conditions. </a:t>
            </a:r>
            <a:endParaRPr lang="en-US" sz="2000" b="1"/>
          </a:p>
          <a:p>
            <a:pPr>
              <a:lnSpc>
                <a:spcPct val="90000"/>
              </a:lnSpc>
            </a:pPr>
            <a:r>
              <a:rPr lang="en-US" sz="2400" b="1"/>
              <a:t>OVERLAP</a:t>
            </a:r>
            <a:r>
              <a:rPr lang="en-US" sz="2400"/>
              <a:t>: There is an overlap when two or more conditions have one or more rule in common.</a:t>
            </a:r>
            <a:endParaRPr lang="en-US" sz="2400" b="1"/>
          </a:p>
          <a:p>
            <a:pPr>
              <a:lnSpc>
                <a:spcPct val="90000"/>
              </a:lnSpc>
            </a:pPr>
            <a:r>
              <a:rPr lang="en-US" sz="2400" b="1"/>
              <a:t>REDUNDANCY</a:t>
            </a:r>
            <a:r>
              <a:rPr lang="en-US" sz="2400"/>
              <a:t>: Two rules are said to be redundant if they have the same set but condition sets overlap.</a:t>
            </a:r>
            <a:endParaRPr lang="en-US" sz="2400" b="1"/>
          </a:p>
          <a:p>
            <a:pPr>
              <a:lnSpc>
                <a:spcPct val="90000"/>
              </a:lnSpc>
            </a:pPr>
            <a:r>
              <a:rPr lang="en-US" sz="2400" b="1"/>
              <a:t>ELSE RULE</a:t>
            </a:r>
            <a:r>
              <a:rPr lang="en-US" sz="2400"/>
              <a:t>: Covers all cases not dealt with by the specified rule.</a:t>
            </a:r>
            <a:endParaRPr lang="en-US" sz="2400" b="1"/>
          </a:p>
          <a:p>
            <a:pPr>
              <a:lnSpc>
                <a:spcPct val="90000"/>
              </a:lnSpc>
            </a:pPr>
            <a:r>
              <a:rPr lang="en-US" sz="2400" b="1"/>
              <a:t>DON’T CARE</a:t>
            </a:r>
            <a:r>
              <a:rPr lang="en-US" sz="2400"/>
              <a:t>: Each hyphen or a dash is called a DON’T CARE. In limited entry table each ‘-‘ means that two rules have been combined to make one rule.</a:t>
            </a:r>
          </a:p>
          <a:p>
            <a:pPr>
              <a:lnSpc>
                <a:spcPct val="90000"/>
              </a:lnSpc>
            </a:pPr>
            <a:r>
              <a:rPr lang="en-US" sz="2400"/>
              <a:t>Two rules are said to be AMBIGUOUS if they have the same condition but different action set.</a:t>
            </a: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a:xfrm>
            <a:off x="457200" y="304800"/>
            <a:ext cx="8220075" cy="762000"/>
          </a:xfrm>
        </p:spPr>
        <p:txBody>
          <a:bodyPr/>
          <a:lstStyle/>
          <a:p>
            <a:r>
              <a:rPr lang="en-US" sz="3200" b="1"/>
              <a:t>CONSTRUCTING A DECISION TABLE</a:t>
            </a:r>
          </a:p>
        </p:txBody>
      </p:sp>
      <p:sp>
        <p:nvSpPr>
          <p:cNvPr id="50179" name="Rectangle 3"/>
          <p:cNvSpPr>
            <a:spLocks noGrp="1" noChangeArrowheads="1"/>
          </p:cNvSpPr>
          <p:nvPr>
            <p:ph type="body" idx="1"/>
          </p:nvPr>
        </p:nvSpPr>
        <p:spPr/>
        <p:txBody>
          <a:bodyPr/>
          <a:lstStyle/>
          <a:p>
            <a:r>
              <a:rPr lang="en-US"/>
              <a:t>Identify all conditions and write them down</a:t>
            </a:r>
          </a:p>
          <a:p>
            <a:r>
              <a:rPr lang="en-US"/>
              <a:t>Identify all actions and write them down in their correct order.</a:t>
            </a:r>
          </a:p>
          <a:p>
            <a:r>
              <a:rPr lang="en-US"/>
              <a:t>Identify all probably combinations and create a rule for each combination showing appropriate actions.</a:t>
            </a:r>
          </a:p>
          <a:p>
            <a:r>
              <a:rPr lang="en-US"/>
              <a:t>Consolidate the table.</a:t>
            </a: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4" name="Rectangle 4"/>
          <p:cNvSpPr>
            <a:spLocks noGrp="1" noChangeArrowheads="1"/>
          </p:cNvSpPr>
          <p:nvPr>
            <p:ph type="title"/>
          </p:nvPr>
        </p:nvSpPr>
        <p:spPr>
          <a:xfrm>
            <a:off x="457200" y="304800"/>
            <a:ext cx="8220075" cy="914400"/>
          </a:xfrm>
        </p:spPr>
        <p:txBody>
          <a:bodyPr/>
          <a:lstStyle/>
          <a:p>
            <a:r>
              <a:rPr lang="en-US"/>
              <a:t>SAMPLE DECISION TABLE</a:t>
            </a:r>
          </a:p>
        </p:txBody>
      </p:sp>
      <p:graphicFrame>
        <p:nvGraphicFramePr>
          <p:cNvPr id="51321" name="Group 121"/>
          <p:cNvGraphicFramePr>
            <a:graphicFrameLocks noGrp="1"/>
          </p:cNvGraphicFramePr>
          <p:nvPr>
            <p:ph type="tbl" idx="1"/>
          </p:nvPr>
        </p:nvGraphicFramePr>
        <p:xfrm>
          <a:off x="457200" y="1600200"/>
          <a:ext cx="8220075" cy="4663440"/>
        </p:xfrm>
        <a:graphic>
          <a:graphicData uri="http://schemas.openxmlformats.org/drawingml/2006/table">
            <a:tbl>
              <a:tblPr/>
              <a:tblGrid>
                <a:gridCol w="2743200"/>
                <a:gridCol w="762000"/>
                <a:gridCol w="685800"/>
                <a:gridCol w="685800"/>
                <a:gridCol w="685800"/>
                <a:gridCol w="609600"/>
                <a:gridCol w="609600"/>
                <a:gridCol w="762000"/>
                <a:gridCol w="676275"/>
              </a:tblGrid>
              <a:tr h="501650">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1" i="0" u="none" strike="noStrike" cap="none" normalizeH="0" baseline="0" smtClean="0">
                          <a:ln>
                            <a:noFill/>
                          </a:ln>
                          <a:solidFill>
                            <a:srgbClr val="000000"/>
                          </a:solidFill>
                          <a:effectLst/>
                          <a:latin typeface="Arial" pitchFamily="34" charset="0"/>
                        </a:rPr>
                        <a:t>Conditions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1650">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Applicant Male?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Y</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Y</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Y</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Y</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N</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1650">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Qualified?</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Y</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Y</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Y</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Y</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N</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1650">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Internal?</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Y</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Y</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Y</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Y</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N</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3238">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1" i="0" u="none" strike="noStrike" cap="none" normalizeH="0" baseline="0" smtClean="0">
                          <a:ln>
                            <a:noFill/>
                          </a:ln>
                          <a:solidFill>
                            <a:srgbClr val="000000"/>
                          </a:solidFill>
                          <a:effectLst/>
                          <a:latin typeface="Arial" pitchFamily="34" charset="0"/>
                        </a:rPr>
                        <a:t>Actions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1650">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Use white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X</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X</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1650">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Use Red</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X</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X</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X</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X</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1650">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Use Blue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X</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1650">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Take IQ test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r>
                        <a:rPr kumimoji="0" lang="en-US" sz="2800" b="0" i="0" u="none" strike="noStrike" cap="none" normalizeH="0" baseline="0" smtClean="0">
                          <a:ln>
                            <a:noFill/>
                          </a:ln>
                          <a:solidFill>
                            <a:srgbClr val="000000"/>
                          </a:solidFill>
                          <a:effectLst/>
                          <a:latin typeface="Arial" pitchFamily="34" charset="0"/>
                        </a:rPr>
                        <a:t>X</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457200" rtl="0" eaLnBrk="1" fontAlgn="base" latinLnBrk="0" hangingPunct="1">
                        <a:lnSpc>
                          <a:spcPct val="100000"/>
                        </a:lnSpc>
                        <a:spcBef>
                          <a:spcPts val="800"/>
                        </a:spcBef>
                        <a:spcAft>
                          <a:spcPct val="0"/>
                        </a:spcAft>
                        <a:buClr>
                          <a:srgbClr val="000000"/>
                        </a:buClr>
                        <a:buSzPct val="100000"/>
                        <a:buFont typeface="Arial" pitchFamily="34" charset="0"/>
                        <a:buNone/>
                        <a:tabLst/>
                      </a:pPr>
                      <a:endParaRPr kumimoji="0" lang="en-US" sz="2800" b="0" i="0" u="none" strike="noStrike" cap="none" normalizeH="0" baseline="0" smtClean="0">
                        <a:ln>
                          <a:noFill/>
                        </a:ln>
                        <a:solidFill>
                          <a:srgbClr val="000000"/>
                        </a:solidFill>
                        <a:effectLst/>
                        <a:latin typeface="Arial" pitchFamily="34"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p:txBody>
          <a:bodyPr/>
          <a:lstStyle/>
          <a:p>
            <a:r>
              <a:rPr lang="en-US"/>
              <a:t>USE OF DECISION TABLE</a:t>
            </a:r>
          </a:p>
        </p:txBody>
      </p:sp>
      <p:sp>
        <p:nvSpPr>
          <p:cNvPr id="53251" name="Rectangle 3"/>
          <p:cNvSpPr>
            <a:spLocks noGrp="1" noChangeArrowheads="1"/>
          </p:cNvSpPr>
          <p:nvPr>
            <p:ph type="body" idx="1"/>
          </p:nvPr>
        </p:nvSpPr>
        <p:spPr/>
        <p:txBody>
          <a:bodyPr/>
          <a:lstStyle/>
          <a:p>
            <a:pPr>
              <a:lnSpc>
                <a:spcPct val="90000"/>
              </a:lnSpc>
            </a:pPr>
            <a:r>
              <a:rPr lang="en-US" sz="2800" b="1" i="1"/>
              <a:t>The different ways in which decisions tables used include</a:t>
            </a:r>
          </a:p>
          <a:p>
            <a:pPr>
              <a:lnSpc>
                <a:spcPct val="90000"/>
              </a:lnSpc>
            </a:pPr>
            <a:r>
              <a:rPr lang="en-US" sz="2800"/>
              <a:t>As a description of clerical procedures</a:t>
            </a:r>
          </a:p>
          <a:p>
            <a:pPr>
              <a:lnSpc>
                <a:spcPct val="90000"/>
              </a:lnSpc>
            </a:pPr>
            <a:r>
              <a:rPr lang="en-US" sz="2800"/>
              <a:t>As a description of required program logic in a program specification.</a:t>
            </a:r>
          </a:p>
          <a:p>
            <a:pPr>
              <a:lnSpc>
                <a:spcPct val="90000"/>
              </a:lnSpc>
            </a:pPr>
            <a:r>
              <a:rPr lang="en-US" sz="2800"/>
              <a:t>As a means of analysis of procedures to check for thoroughly feasibility and alternatives.</a:t>
            </a:r>
          </a:p>
          <a:p>
            <a:pPr>
              <a:lnSpc>
                <a:spcPct val="90000"/>
              </a:lnSpc>
            </a:pPr>
            <a:r>
              <a:rPr lang="en-US" sz="2800"/>
              <a:t>As a means for standard documentation.</a:t>
            </a:r>
          </a:p>
          <a:p>
            <a:pPr>
              <a:lnSpc>
                <a:spcPct val="90000"/>
              </a:lnSpc>
            </a:pPr>
            <a:r>
              <a:rPr lang="en-US" sz="2800"/>
              <a:t>As a means of unambiguous communication between people knowledgeable in their use</a:t>
            </a: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a:xfrm>
            <a:off x="457200" y="304800"/>
            <a:ext cx="8220075" cy="838200"/>
          </a:xfrm>
        </p:spPr>
        <p:txBody>
          <a:bodyPr/>
          <a:lstStyle/>
          <a:p>
            <a:r>
              <a:rPr lang="en-US" sz="3600"/>
              <a:t>ADVANTAGES &amp; DISADVANTAGES</a:t>
            </a:r>
          </a:p>
        </p:txBody>
      </p:sp>
      <p:sp>
        <p:nvSpPr>
          <p:cNvPr id="54275" name="Rectangle 3"/>
          <p:cNvSpPr>
            <a:spLocks noGrp="1" noChangeArrowheads="1"/>
          </p:cNvSpPr>
          <p:nvPr>
            <p:ph type="body" idx="1"/>
          </p:nvPr>
        </p:nvSpPr>
        <p:spPr>
          <a:xfrm>
            <a:off x="457200" y="1371600"/>
            <a:ext cx="8220075" cy="5029200"/>
          </a:xfrm>
        </p:spPr>
        <p:txBody>
          <a:bodyPr/>
          <a:lstStyle/>
          <a:p>
            <a:pPr>
              <a:lnSpc>
                <a:spcPct val="90000"/>
              </a:lnSpc>
            </a:pPr>
            <a:r>
              <a:rPr lang="en-US" sz="2800" b="1"/>
              <a:t>ADVANTAGES</a:t>
            </a:r>
          </a:p>
          <a:p>
            <a:pPr lvl="1">
              <a:lnSpc>
                <a:spcPct val="90000"/>
              </a:lnSpc>
            </a:pPr>
            <a:r>
              <a:rPr lang="en-US" sz="2400"/>
              <a:t>It is possible to check that all test combinations have been considered.</a:t>
            </a:r>
          </a:p>
          <a:p>
            <a:pPr lvl="1">
              <a:lnSpc>
                <a:spcPct val="90000"/>
              </a:lnSpc>
            </a:pPr>
            <a:r>
              <a:rPr lang="en-US" sz="2400"/>
              <a:t>Table users need not necessarily understand computers.</a:t>
            </a:r>
          </a:p>
          <a:p>
            <a:pPr lvl="1">
              <a:lnSpc>
                <a:spcPct val="90000"/>
              </a:lnSpc>
            </a:pPr>
            <a:r>
              <a:rPr lang="en-US" sz="2400"/>
              <a:t>They use standard format.</a:t>
            </a:r>
          </a:p>
          <a:p>
            <a:pPr lvl="1">
              <a:lnSpc>
                <a:spcPct val="90000"/>
              </a:lnSpc>
            </a:pPr>
            <a:r>
              <a:rPr lang="en-US" sz="2400"/>
              <a:t>Under certain conditions, programs may be coded directly from the table.</a:t>
            </a:r>
            <a:endParaRPr lang="en-US" sz="2400" b="1"/>
          </a:p>
          <a:p>
            <a:pPr>
              <a:lnSpc>
                <a:spcPct val="90000"/>
              </a:lnSpc>
            </a:pPr>
            <a:r>
              <a:rPr lang="en-US" sz="2800" b="1"/>
              <a:t>DISADVANTAGES</a:t>
            </a:r>
          </a:p>
          <a:p>
            <a:pPr lvl="1">
              <a:lnSpc>
                <a:spcPct val="90000"/>
              </a:lnSpc>
            </a:pPr>
            <a:r>
              <a:rPr lang="en-US" sz="2400"/>
              <a:t>Actions before conditions are not taken care of.</a:t>
            </a:r>
          </a:p>
          <a:p>
            <a:pPr lvl="1">
              <a:lnSpc>
                <a:spcPct val="90000"/>
              </a:lnSpc>
            </a:pPr>
            <a:r>
              <a:rPr lang="en-US" sz="2400"/>
              <a:t>Tables become complex especially in the extended entry table when the numbers of rules are many.</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Rectangle 1"/>
          <p:cNvSpPr>
            <a:spLocks noGrp="1" noChangeArrowheads="1"/>
          </p:cNvSpPr>
          <p:nvPr>
            <p:ph type="title"/>
          </p:nvPr>
        </p:nvSpPr>
        <p:spPr>
          <a:xfrm>
            <a:off x="457200" y="125413"/>
            <a:ext cx="8229600" cy="746125"/>
          </a:xfrm>
          <a:ln/>
        </p:spPr>
        <p:txBody>
          <a:bodyPr/>
          <a:lstStyle/>
          <a:p>
            <a:pPr>
              <a:lnSpc>
                <a:spcPct val="97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a:t>USING MODELS</a:t>
            </a:r>
          </a:p>
        </p:txBody>
      </p:sp>
      <p:sp>
        <p:nvSpPr>
          <p:cNvPr id="7170" name="Rectangle 2"/>
          <p:cNvSpPr>
            <a:spLocks noGrp="1" noChangeArrowheads="1"/>
          </p:cNvSpPr>
          <p:nvPr>
            <p:ph type="body" idx="1"/>
          </p:nvPr>
        </p:nvSpPr>
        <p:spPr>
          <a:xfrm>
            <a:off x="484188" y="990600"/>
            <a:ext cx="8229600" cy="5562600"/>
          </a:xfrm>
          <a:ln/>
        </p:spPr>
        <p:txBody>
          <a:bodyPr lIns="0" tIns="0" rIns="0" bIns="0"/>
          <a:lstStyle/>
          <a:p>
            <a:pPr marL="660400" indent="-660400">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a:t>Should reflect the following four principles</a:t>
            </a:r>
            <a:endParaRPr lang="en-US" sz="2800" b="1"/>
          </a:p>
          <a:p>
            <a:pPr marL="1035050" lvl="1" indent="-577850">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b="1"/>
              <a:t>Communication not Confusion</a:t>
            </a:r>
            <a:endParaRPr lang="en-US" sz="2400"/>
          </a:p>
          <a:p>
            <a:pPr marL="1409700" lvl="2" indent="-495300">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Should be completely understood by the recipients. Simple</a:t>
            </a:r>
          </a:p>
          <a:p>
            <a:pPr marL="1035050" lvl="1" indent="-577850">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b="1"/>
              <a:t>Appropriate accuracy</a:t>
            </a:r>
            <a:endParaRPr lang="en-US" sz="2400"/>
          </a:p>
          <a:p>
            <a:pPr marL="1409700" lvl="2" indent="-495300">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Should process a degree of accuracy sufficient for its purpose. A model illustrating a general principle may be less ‘accurate’ than a model used for predictions.</a:t>
            </a:r>
          </a:p>
          <a:p>
            <a:pPr marL="1035050" lvl="1" indent="-577850">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b="1"/>
              <a:t>Simplicity is preferable to complexity</a:t>
            </a:r>
            <a:endParaRPr lang="en-US" sz="2400"/>
          </a:p>
          <a:p>
            <a:pPr marL="1409700" lvl="2" indent="-495300">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Reality is complex. One of the objectives of modeling is to understand reality by simplifying. Avoid complexity</a:t>
            </a:r>
            <a:endParaRPr lang="en-US" sz="2000" b="1"/>
          </a:p>
          <a:p>
            <a:pPr marL="1035050" lvl="1" indent="-577850">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b="1"/>
              <a:t>Consistency is desirable</a:t>
            </a:r>
            <a:endParaRPr lang="en-US" sz="2400"/>
          </a:p>
          <a:p>
            <a:pPr marL="1409700" lvl="2" indent="-495300">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A model should in itself be comprehensive and complete so as to demonstrate any loose ends left untied. </a:t>
            </a:r>
          </a:p>
          <a:p>
            <a:pPr marL="1409700" lvl="2" indent="-495300">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One way of ensuring this is to use a set of documented standard. ( e.g. standard symbols in flowchart etc)</a:t>
            </a:r>
            <a:endParaRPr lang="en-GB" sz="2000"/>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1"/>
          <p:cNvSpPr>
            <a:spLocks noGrp="1" noChangeArrowheads="1"/>
          </p:cNvSpPr>
          <p:nvPr>
            <p:ph type="title"/>
          </p:nvPr>
        </p:nvSpPr>
        <p:spPr>
          <a:xfrm>
            <a:off x="457200" y="150813"/>
            <a:ext cx="8229600" cy="828675"/>
          </a:xfrm>
          <a:ln/>
        </p:spPr>
        <p:txBody>
          <a:bodyPr/>
          <a:lstStyle/>
          <a:p>
            <a:pPr>
              <a:lnSpc>
                <a:spcPct val="97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sz="3600"/>
              <a:t>HIERARCHICAL MODELLING</a:t>
            </a:r>
          </a:p>
        </p:txBody>
      </p:sp>
      <p:sp>
        <p:nvSpPr>
          <p:cNvPr id="8194" name="Rectangle 2"/>
          <p:cNvSpPr>
            <a:spLocks noGrp="1" noChangeArrowheads="1"/>
          </p:cNvSpPr>
          <p:nvPr>
            <p:ph type="body" idx="1"/>
          </p:nvPr>
        </p:nvSpPr>
        <p:spPr>
          <a:xfrm>
            <a:off x="457200" y="990600"/>
            <a:ext cx="8229600" cy="5334000"/>
          </a:xfrm>
          <a:ln/>
        </p:spPr>
        <p:txBody>
          <a:bodyPr lIns="0" tIns="0" rIns="0" bIns="0"/>
          <a:lstStyle/>
          <a:p>
            <a:pPr>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a:t>In general, models are introduced in a ‘top down’ way,</a:t>
            </a:r>
          </a:p>
          <a:p>
            <a:pPr lvl="1">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 i.e.; starting with models which help us understand general arrangements and principles, before mining through into details.</a:t>
            </a:r>
            <a:endParaRPr lang="en-US" sz="2400" b="1" i="1"/>
          </a:p>
          <a:p>
            <a:pPr>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a:t>This is the hierarchical approach to modeling</a:t>
            </a:r>
          </a:p>
          <a:p>
            <a:pPr lvl="1">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Principle is similar to that used in book of road maps. </a:t>
            </a:r>
          </a:p>
          <a:p>
            <a:pPr>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a:t>Most of the models use in this course are organized in along hierarchical lines so permitting</a:t>
            </a:r>
          </a:p>
          <a:p>
            <a:pPr lvl="1">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A consistent logical framework and scale</a:t>
            </a:r>
          </a:p>
          <a:p>
            <a:pPr lvl="1">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Ease of understanding</a:t>
            </a:r>
          </a:p>
          <a:p>
            <a:pPr lvl="1">
              <a:lnSpc>
                <a:spcPct val="9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Different people to obtain information at the level of details they require. </a:t>
            </a:r>
            <a:endParaRPr lang="en-GB" sz="2400"/>
          </a:p>
        </p:txBody>
      </p:sp>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Hierarchical Approach to </a:t>
            </a:r>
            <a:r>
              <a:rPr lang="en-US" dirty="0" err="1" smtClean="0"/>
              <a:t>Modelling</a:t>
            </a:r>
            <a:endParaRPr lang="en-US" dirty="0"/>
          </a:p>
        </p:txBody>
      </p:sp>
      <p:pic>
        <p:nvPicPr>
          <p:cNvPr id="3074" name="Picture 2"/>
          <p:cNvPicPr>
            <a:picLocks noGrp="1" noChangeAspect="1" noChangeArrowheads="1"/>
          </p:cNvPicPr>
          <p:nvPr>
            <p:ph idx="1"/>
          </p:nvPr>
        </p:nvPicPr>
        <p:blipFill>
          <a:blip r:embed="rId2"/>
          <a:srcRect/>
          <a:stretch>
            <a:fillRect/>
          </a:stretch>
        </p:blipFill>
        <p:spPr bwMode="auto">
          <a:xfrm>
            <a:off x="2286000" y="1524000"/>
            <a:ext cx="5105400" cy="5029200"/>
          </a:xfrm>
          <a:prstGeom prst="rect">
            <a:avLst/>
          </a:prstGeom>
          <a:noFill/>
          <a:ln w="9525">
            <a:noFill/>
            <a:miter lim="800000"/>
            <a:headEnd/>
            <a:tailEnd/>
          </a:ln>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Rectangle 1"/>
          <p:cNvSpPr>
            <a:spLocks noGrp="1" noChangeArrowheads="1"/>
          </p:cNvSpPr>
          <p:nvPr>
            <p:ph type="title"/>
          </p:nvPr>
        </p:nvSpPr>
        <p:spPr>
          <a:xfrm>
            <a:off x="457200" y="228600"/>
            <a:ext cx="8229600" cy="723900"/>
          </a:xfrm>
          <a:ln/>
        </p:spPr>
        <p:txBody>
          <a:bodyPr lIns="0" tIns="0" rIns="0" bIns="0"/>
          <a:lstStyle/>
          <a:p>
            <a:pPr>
              <a:lnSpc>
                <a:spcPct val="97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sz="3600"/>
              <a:t> MODELING PHYSICALPROCESSES</a:t>
            </a:r>
          </a:p>
        </p:txBody>
      </p:sp>
      <p:sp>
        <p:nvSpPr>
          <p:cNvPr id="6146" name="Rectangle 2"/>
          <p:cNvSpPr>
            <a:spLocks noGrp="1" noChangeArrowheads="1"/>
          </p:cNvSpPr>
          <p:nvPr>
            <p:ph type="body" idx="1"/>
          </p:nvPr>
        </p:nvSpPr>
        <p:spPr>
          <a:xfrm>
            <a:off x="377825" y="1447800"/>
            <a:ext cx="8229600" cy="5086350"/>
          </a:xfrm>
          <a:ln/>
        </p:spPr>
        <p:txBody>
          <a:bodyPr lIns="0" tIns="0" rIns="0" bIns="0"/>
          <a:lstStyle/>
          <a:p>
            <a:pPr marL="660400" indent="-660400">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b="1"/>
              <a:t>Scribbled diagram</a:t>
            </a:r>
            <a:r>
              <a:rPr lang="en-US"/>
              <a:t> </a:t>
            </a:r>
          </a:p>
          <a:p>
            <a:pPr marL="1035050" lvl="1" indent="-577850">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a:t>may be useful aid to thinking </a:t>
            </a:r>
          </a:p>
          <a:p>
            <a:pPr marL="1035050" lvl="1" indent="-577850">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a:t>unlikely to be suitable for conveying ideas to the general public.</a:t>
            </a:r>
            <a:endParaRPr lang="en-US" b="1"/>
          </a:p>
          <a:p>
            <a:pPr marL="660400" indent="-660400">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b="1"/>
              <a:t>English Narrative </a:t>
            </a:r>
          </a:p>
          <a:p>
            <a:pPr marL="1035050" lvl="1" indent="-577850">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a:t>Sufficient in some instances but </a:t>
            </a:r>
          </a:p>
          <a:p>
            <a:pPr marL="1035050" lvl="1" indent="-577850">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a:t>in other circumstances a specialized diagram with standard symbols or mathematical equation may be a more appropriate model.</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a:xfrm>
            <a:off x="457200" y="152400"/>
            <a:ext cx="8220075" cy="838200"/>
          </a:xfrm>
        </p:spPr>
        <p:txBody>
          <a:bodyPr/>
          <a:lstStyle/>
          <a:p>
            <a:r>
              <a:rPr lang="en-US" sz="3200" b="1" dirty="0" smtClean="0"/>
              <a:t>A SAMPLE SCRIBBLED DIAGRAM/ RICH PICTURE</a:t>
            </a:r>
            <a:endParaRPr lang="en-US" sz="3200" b="1" dirty="0"/>
          </a:p>
        </p:txBody>
      </p:sp>
      <p:sp>
        <p:nvSpPr>
          <p:cNvPr id="45059" name="Rectangle 3"/>
          <p:cNvSpPr>
            <a:spLocks noGrp="1" noChangeArrowheads="1"/>
          </p:cNvSpPr>
          <p:nvPr>
            <p:ph type="body" idx="1"/>
          </p:nvPr>
        </p:nvSpPr>
        <p:spPr>
          <a:xfrm>
            <a:off x="457200" y="1143000"/>
            <a:ext cx="8220075" cy="5334000"/>
          </a:xfrm>
        </p:spPr>
        <p:txBody>
          <a:bodyPr/>
          <a:lstStyle/>
          <a:p>
            <a:pPr>
              <a:lnSpc>
                <a:spcPct val="90000"/>
              </a:lnSpc>
            </a:pPr>
            <a:endParaRPr lang="en-US" sz="2400" dirty="0"/>
          </a:p>
        </p:txBody>
      </p:sp>
      <p:pic>
        <p:nvPicPr>
          <p:cNvPr id="1026" name="Picture 2"/>
          <p:cNvPicPr>
            <a:picLocks noChangeAspect="1" noChangeArrowheads="1"/>
          </p:cNvPicPr>
          <p:nvPr/>
        </p:nvPicPr>
        <p:blipFill>
          <a:blip r:embed="rId3"/>
          <a:srcRect/>
          <a:stretch>
            <a:fillRect/>
          </a:stretch>
        </p:blipFill>
        <p:spPr bwMode="auto">
          <a:xfrm rot="16200000">
            <a:off x="1833458" y="-385658"/>
            <a:ext cx="5477084" cy="82296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1"/>
          <p:cNvSpPr>
            <a:spLocks noGrp="1" noChangeArrowheads="1"/>
          </p:cNvSpPr>
          <p:nvPr>
            <p:ph type="title"/>
          </p:nvPr>
        </p:nvSpPr>
        <p:spPr>
          <a:xfrm>
            <a:off x="444500" y="182563"/>
            <a:ext cx="8229600" cy="823912"/>
          </a:xfrm>
          <a:ln/>
        </p:spPr>
        <p:txBody>
          <a:bodyPr/>
          <a:lstStyle/>
          <a:p>
            <a:pPr>
              <a:lnSpc>
                <a:spcPct val="97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a:t>THE ANALYST TOUR</a:t>
            </a:r>
          </a:p>
        </p:txBody>
      </p:sp>
      <p:sp>
        <p:nvSpPr>
          <p:cNvPr id="10242" name="Rectangle 2"/>
          <p:cNvSpPr>
            <a:spLocks noGrp="1" noChangeArrowheads="1"/>
          </p:cNvSpPr>
          <p:nvPr>
            <p:ph type="body" idx="1"/>
          </p:nvPr>
        </p:nvSpPr>
        <p:spPr>
          <a:xfrm>
            <a:off x="277813" y="1058863"/>
            <a:ext cx="8666162" cy="5548312"/>
          </a:xfrm>
          <a:ln/>
        </p:spPr>
        <p:txBody>
          <a:bodyPr lIns="0" tIns="0" rIns="0" bIns="0"/>
          <a:lstStyle/>
          <a:p>
            <a:pPr>
              <a:lnSpc>
                <a:spcPct val="8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a:t>The observation and discussion held on this tour </a:t>
            </a:r>
          </a:p>
          <a:p>
            <a:pPr lvl="1">
              <a:lnSpc>
                <a:spcPct val="8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permits the construction of a model of the physical processes which takes place in the area of study. </a:t>
            </a:r>
          </a:p>
          <a:p>
            <a:pPr lvl="1">
              <a:lnSpc>
                <a:spcPct val="8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400"/>
              <a:t>This model </a:t>
            </a:r>
          </a:p>
          <a:p>
            <a:pPr lvl="2">
              <a:lnSpc>
                <a:spcPct val="8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aids the analyst’s understanding of the work processes</a:t>
            </a:r>
          </a:p>
          <a:p>
            <a:pPr lvl="2">
              <a:lnSpc>
                <a:spcPct val="8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fixes certain physical constraints to the subsequent design.</a:t>
            </a:r>
          </a:p>
          <a:p>
            <a:pPr lvl="2">
              <a:lnSpc>
                <a:spcPct val="8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provides useful method of communication for those unfamiliar with the system, and </a:t>
            </a:r>
          </a:p>
          <a:p>
            <a:pPr lvl="2">
              <a:lnSpc>
                <a:spcPct val="8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000"/>
              <a:t>acts as a focus for otherwise </a:t>
            </a:r>
            <a:r>
              <a:rPr lang="en-US" sz="2000" u="sng"/>
              <a:t>abstract</a:t>
            </a:r>
            <a:r>
              <a:rPr lang="en-US" sz="2000"/>
              <a:t> discussion with current employees of the company. </a:t>
            </a:r>
          </a:p>
          <a:p>
            <a:pPr>
              <a:lnSpc>
                <a:spcPct val="8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a:t>In such discussion, misunderstandings or omissions may be identified with the model amended.</a:t>
            </a:r>
          </a:p>
          <a:p>
            <a:pPr>
              <a:lnSpc>
                <a:spcPct val="80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sz="2800"/>
              <a:t>No standard method of modeling the physical resources- a rough sketch, scale diagram, narrative, pictures and named systems are all appropriate;	</a:t>
            </a:r>
            <a:endParaRPr lang="en-GB" sz="2800"/>
          </a:p>
        </p:txBody>
      </p:sp>
    </p:spTree>
  </p:cSld>
  <p:clrMapOvr>
    <a:masterClrMapping/>
  </p:clrMapOvr>
  <p:transition spd="me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140</TotalTime>
  <Words>1923</Words>
  <Application>Microsoft Office PowerPoint</Application>
  <PresentationFormat>On-screen Show (4:3)</PresentationFormat>
  <Paragraphs>252</Paragraphs>
  <Slides>39</Slides>
  <Notes>27</Notes>
  <HiddenSlides>0</HiddenSlides>
  <MMClips>0</MMClips>
  <ScaleCrop>false</ScaleCrop>
  <HeadingPairs>
    <vt:vector size="4" baseType="variant">
      <vt:variant>
        <vt:lpstr>Theme</vt:lpstr>
      </vt:variant>
      <vt:variant>
        <vt:i4>1</vt:i4>
      </vt:variant>
      <vt:variant>
        <vt:lpstr>Slide Titles</vt:lpstr>
      </vt:variant>
      <vt:variant>
        <vt:i4>39</vt:i4>
      </vt:variant>
    </vt:vector>
  </HeadingPairs>
  <TitlesOfParts>
    <vt:vector size="40" baseType="lpstr">
      <vt:lpstr>Office Theme</vt:lpstr>
      <vt:lpstr>ITEC 102 INTRODUCTION TO INFORMATION SYSTEMS</vt:lpstr>
      <vt:lpstr>ANALYSIS THROUGH MODELING</vt:lpstr>
      <vt:lpstr>OVERVIEW</vt:lpstr>
      <vt:lpstr>USING MODELS</vt:lpstr>
      <vt:lpstr>HIERARCHICAL MODELLING</vt:lpstr>
      <vt:lpstr>Hierarchical Approach to Modelling</vt:lpstr>
      <vt:lpstr> MODELING PHYSICALPROCESSES</vt:lpstr>
      <vt:lpstr>A SAMPLE SCRIBBLED DIAGRAM/ RICH PICTURE</vt:lpstr>
      <vt:lpstr>THE ANALYST TOUR</vt:lpstr>
      <vt:lpstr>KNITWEAR COMPANY</vt:lpstr>
      <vt:lpstr>OVERVIEW OF KNITWEAR COMPANY</vt:lpstr>
      <vt:lpstr>KNITTING ROOM</vt:lpstr>
      <vt:lpstr>The diagrams</vt:lpstr>
      <vt:lpstr>THE MESSAGE SYSTEM</vt:lpstr>
      <vt:lpstr>MODELING MESSAGES</vt:lpstr>
      <vt:lpstr>SYMBOLS FOR DFD</vt:lpstr>
      <vt:lpstr>DRAWING DFD</vt:lpstr>
      <vt:lpstr>DATAFLOW DIAGRAM</vt:lpstr>
      <vt:lpstr>Example on Production</vt:lpstr>
      <vt:lpstr>Exploratory DFD - Admission</vt:lpstr>
      <vt:lpstr>Detailed DFD –Admission Procedure</vt:lpstr>
      <vt:lpstr>Order Processing System</vt:lpstr>
      <vt:lpstr>DFD – Student Record System</vt:lpstr>
      <vt:lpstr>DFD – Payroll System</vt:lpstr>
      <vt:lpstr>DFD - Water Billing System</vt:lpstr>
      <vt:lpstr>DFD – expanded version</vt:lpstr>
      <vt:lpstr>Another form of Data flow diagram</vt:lpstr>
      <vt:lpstr>FLOWCHART</vt:lpstr>
      <vt:lpstr>FLOWCHART SYMBOLS</vt:lpstr>
      <vt:lpstr>FLOWCHART – MOVEMENT OF CUSTOMER ORDER</vt:lpstr>
      <vt:lpstr>FLOWCHART – KNITTING PROCESS</vt:lpstr>
      <vt:lpstr>DFD VS FLOWCHART</vt:lpstr>
      <vt:lpstr>DECISION TABLES</vt:lpstr>
      <vt:lpstr>LIMITED ENTRY DECISION TABLE</vt:lpstr>
      <vt:lpstr>TERMS USED IN DECISION TABLE</vt:lpstr>
      <vt:lpstr>CONSTRUCTING A DECISION TABLE</vt:lpstr>
      <vt:lpstr>SAMPLE DECISION TABLE</vt:lpstr>
      <vt:lpstr>USE OF DECISION TABLE</vt:lpstr>
      <vt:lpstr>ADVANTAGES &amp; DISADVANTAGES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 103 INTRODUCTION TO PROGRAMMING</dc:title>
  <dc:creator>user</dc:creator>
  <cp:lastModifiedBy>DELL</cp:lastModifiedBy>
  <cp:revision>27</cp:revision>
  <dcterms:created xsi:type="dcterms:W3CDTF">2018-02-07T14:49:34Z</dcterms:created>
  <dcterms:modified xsi:type="dcterms:W3CDTF">2018-12-29T21:22:43Z</dcterms:modified>
</cp:coreProperties>
</file>

<file path=docProps/thumbnail.jpeg>
</file>